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8" r:id="rId17"/>
    <p:sldId id="279" r:id="rId18"/>
    <p:sldId id="281" r:id="rId19"/>
    <p:sldId id="273" r:id="rId20"/>
    <p:sldId id="271" r:id="rId21"/>
    <p:sldId id="274" r:id="rId22"/>
    <p:sldId id="275" r:id="rId23"/>
    <p:sldId id="276" r:id="rId24"/>
    <p:sldId id="277" r:id="rId25"/>
    <p:sldId id="280" r:id="rId26"/>
    <p:sldId id="282" r:id="rId2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5C4D2F95-27F0-4DBB-92C6-6DE51307FCFF}" type="datetimeFigureOut">
              <a:rPr lang="el-GR" smtClean="0"/>
              <a:pPr/>
              <a:t>8/9/2021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3392C35-1B4B-43EB-831F-FDF67C6BC490}"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5C4D2F95-27F0-4DBB-92C6-6DE51307FCFF}" type="datetimeFigureOut">
              <a:rPr lang="el-GR" smtClean="0"/>
              <a:pPr/>
              <a:t>8/9/2021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3392C35-1B4B-43EB-831F-FDF67C6BC490}"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5C4D2F95-27F0-4DBB-92C6-6DE51307FCFF}" type="datetimeFigureOut">
              <a:rPr lang="el-GR" smtClean="0"/>
              <a:pPr/>
              <a:t>8/9/2021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3392C35-1B4B-43EB-831F-FDF67C6BC490}"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5C4D2F95-27F0-4DBB-92C6-6DE51307FCFF}" type="datetimeFigureOut">
              <a:rPr lang="el-GR" smtClean="0"/>
              <a:pPr/>
              <a:t>8/9/2021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3392C35-1B4B-43EB-831F-FDF67C6BC490}"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5C4D2F95-27F0-4DBB-92C6-6DE51307FCFF}" type="datetimeFigureOut">
              <a:rPr lang="el-GR" smtClean="0"/>
              <a:pPr/>
              <a:t>8/9/2021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3392C35-1B4B-43EB-831F-FDF67C6BC490}"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5C4D2F95-27F0-4DBB-92C6-6DE51307FCFF}" type="datetimeFigureOut">
              <a:rPr lang="el-GR" smtClean="0"/>
              <a:pPr/>
              <a:t>8/9/2021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3392C35-1B4B-43EB-831F-FDF67C6BC490}"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5C4D2F95-27F0-4DBB-92C6-6DE51307FCFF}" type="datetimeFigureOut">
              <a:rPr lang="el-GR" smtClean="0"/>
              <a:pPr/>
              <a:t>8/9/2021</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E3392C35-1B4B-43EB-831F-FDF67C6BC490}"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5C4D2F95-27F0-4DBB-92C6-6DE51307FCFF}" type="datetimeFigureOut">
              <a:rPr lang="el-GR" smtClean="0"/>
              <a:pPr/>
              <a:t>8/9/2021</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E3392C35-1B4B-43EB-831F-FDF67C6BC490}"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5C4D2F95-27F0-4DBB-92C6-6DE51307FCFF}" type="datetimeFigureOut">
              <a:rPr lang="el-GR" smtClean="0"/>
              <a:pPr/>
              <a:t>8/9/2021</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E3392C35-1B4B-43EB-831F-FDF67C6BC490}"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5C4D2F95-27F0-4DBB-92C6-6DE51307FCFF}" type="datetimeFigureOut">
              <a:rPr lang="el-GR" smtClean="0"/>
              <a:pPr/>
              <a:t>8/9/2021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3392C35-1B4B-43EB-831F-FDF67C6BC490}"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5C4D2F95-27F0-4DBB-92C6-6DE51307FCFF}" type="datetimeFigureOut">
              <a:rPr lang="el-GR" smtClean="0"/>
              <a:pPr/>
              <a:t>8/9/2021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3392C35-1B4B-43EB-831F-FDF67C6BC490}"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4D2F95-27F0-4DBB-92C6-6DE51307FCFF}" type="datetimeFigureOut">
              <a:rPr lang="el-GR" smtClean="0"/>
              <a:pPr/>
              <a:t>8/9/2021</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392C35-1B4B-43EB-831F-FDF67C6BC490}"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85729"/>
            <a:ext cx="7772400" cy="1285883"/>
          </a:xfrm>
        </p:spPr>
        <p:txBody>
          <a:bodyPr/>
          <a:lstStyle/>
          <a:p>
            <a:r>
              <a:rPr lang="el-GR" dirty="0" smtClean="0">
                <a:solidFill>
                  <a:schemeClr val="tx2"/>
                </a:solidFill>
              </a:rPr>
              <a:t>ΥΠΑΙΘ</a:t>
            </a:r>
            <a:endParaRPr lang="el-GR" dirty="0">
              <a:solidFill>
                <a:schemeClr val="tx2"/>
              </a:solidFill>
            </a:endParaRPr>
          </a:p>
        </p:txBody>
      </p:sp>
      <p:sp>
        <p:nvSpPr>
          <p:cNvPr id="3" name="2 - Υπότιτλος"/>
          <p:cNvSpPr>
            <a:spLocks noGrp="1"/>
          </p:cNvSpPr>
          <p:nvPr>
            <p:ph type="subTitle" idx="1"/>
          </p:nvPr>
        </p:nvSpPr>
        <p:spPr>
          <a:xfrm>
            <a:off x="1371600" y="1214422"/>
            <a:ext cx="6400800" cy="4424378"/>
          </a:xfrm>
        </p:spPr>
        <p:txBody>
          <a:bodyPr/>
          <a:lstStyle/>
          <a:p>
            <a:endParaRPr lang="el-GR" dirty="0"/>
          </a:p>
        </p:txBody>
      </p:sp>
      <p:pic>
        <p:nvPicPr>
          <p:cNvPr id="4" name="3 - Εικόνα"/>
          <p:cNvPicPr/>
          <p:nvPr/>
        </p:nvPicPr>
        <p:blipFill>
          <a:blip r:embed="rId2"/>
          <a:srcRect/>
          <a:stretch>
            <a:fillRect/>
          </a:stretch>
        </p:blipFill>
        <p:spPr bwMode="auto">
          <a:xfrm>
            <a:off x="1090612" y="628753"/>
            <a:ext cx="6962775" cy="56004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effectLst>
            <a:outerShdw blurRad="50800" dist="38100" dir="2700000" algn="tl" rotWithShape="0">
              <a:prstClr val="black">
                <a:alpha val="40000"/>
              </a:prstClr>
            </a:outerShdw>
          </a:effectLst>
        </p:spPr>
        <p:txBody>
          <a:bodyPr/>
          <a:lstStyle/>
          <a:p>
            <a:r>
              <a:rPr lang="el-GR" dirty="0" smtClean="0">
                <a:solidFill>
                  <a:srgbClr val="FFFF00"/>
                </a:solidFill>
              </a:rPr>
              <a:t>ΔΙΟΙΚΗΣΗ ΕΚ/ΚΗΣ ΜΟΝΑΔΑΣ</a:t>
            </a:r>
            <a:endParaRPr lang="el-GR" dirty="0">
              <a:solidFill>
                <a:srgbClr val="FFFF00"/>
              </a:solidFill>
            </a:endParaRPr>
          </a:p>
        </p:txBody>
      </p:sp>
      <p:pic>
        <p:nvPicPr>
          <p:cNvPr id="4" name="3 - Θέση περιεχομένου"/>
          <p:cNvPicPr>
            <a:picLocks noGrp="1"/>
          </p:cNvPicPr>
          <p:nvPr>
            <p:ph idx="1"/>
          </p:nvPr>
        </p:nvPicPr>
        <p:blipFill>
          <a:blip r:embed="rId2"/>
          <a:srcRect/>
          <a:stretch>
            <a:fillRect/>
          </a:stretch>
        </p:blipFill>
        <p:spPr bwMode="auto">
          <a:xfrm>
            <a:off x="714348" y="1643050"/>
            <a:ext cx="777240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p:cNvPicPr>
            <a:picLocks noGrp="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p:cNvPicPr>
            <a:picLocks noGrp="1"/>
          </p:cNvPicPr>
          <p:nvPr>
            <p:ph idx="1"/>
          </p:nvPr>
        </p:nvPicPr>
        <p:blipFill>
          <a:blip r:embed="rId2"/>
          <a:srcRect/>
          <a:stretch>
            <a:fillRect/>
          </a:stretch>
        </p:blipFill>
        <p:spPr bwMode="auto">
          <a:xfrm>
            <a:off x="500034" y="214290"/>
            <a:ext cx="8072494" cy="60007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p:cNvPicPr>
            <a:picLocks noGrp="1"/>
          </p:cNvPicPr>
          <p:nvPr>
            <p:ph idx="1"/>
          </p:nvPr>
        </p:nvPicPr>
        <p:blipFill>
          <a:blip r:embed="rId2"/>
          <a:srcRect/>
          <a:stretch>
            <a:fillRect/>
          </a:stretch>
        </p:blipFill>
        <p:spPr bwMode="auto">
          <a:xfrm>
            <a:off x="457200" y="214291"/>
            <a:ext cx="8229600" cy="58316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p:cNvPicPr>
            <a:picLocks noGrp="1"/>
          </p:cNvPicPr>
          <p:nvPr>
            <p:ph idx="1"/>
          </p:nvPr>
        </p:nvPicPr>
        <p:blipFill>
          <a:blip r:embed="rId2"/>
          <a:srcRect/>
          <a:stretch>
            <a:fillRect/>
          </a:stretch>
        </p:blipFill>
        <p:spPr bwMode="auto">
          <a:xfrm>
            <a:off x="214282" y="0"/>
            <a:ext cx="8572560" cy="63579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1800" b="1" dirty="0"/>
              <a:t>Άρθρο 21 -Αρμοδιότητες των Διευθυντών Εκπαίδευσης σε σχέση με τους Διευθυντές σχολικών μονάδων </a:t>
            </a:r>
            <a:r>
              <a:rPr lang="el-GR" dirty="0"/>
              <a:t/>
            </a:r>
            <a:br>
              <a:rPr lang="el-GR" dirty="0"/>
            </a:br>
            <a:endParaRPr lang="el-GR" dirty="0"/>
          </a:p>
        </p:txBody>
      </p:sp>
      <p:sp>
        <p:nvSpPr>
          <p:cNvPr id="3" name="2 - Θέση περιεχομένου"/>
          <p:cNvSpPr>
            <a:spLocks noGrp="1"/>
          </p:cNvSpPr>
          <p:nvPr>
            <p:ph idx="1"/>
          </p:nvPr>
        </p:nvSpPr>
        <p:spPr>
          <a:ln>
            <a:solidFill>
              <a:schemeClr val="accent1"/>
            </a:solidFill>
          </a:ln>
        </p:spPr>
        <p:txBody>
          <a:bodyPr>
            <a:normAutofit fontScale="40000" lnSpcReduction="20000"/>
          </a:bodyPr>
          <a:lstStyle/>
          <a:p>
            <a:r>
              <a:rPr lang="el-GR" dirty="0"/>
              <a:t>1. Οι Διευθυντές Εκπαίδευσης της Πρωτοβάθμιας και της Δευτεροβάθμιας εκπαίδευσης είναι διοικητικοί και πειθαρχικοί προϊστάμενοι των Διευθυντών των σχολικών μονάδων, καθώς και των δημόσιων και ιδιωτικών εκπαιδευτικών της περιοχής ευθύνης τους.</a:t>
            </a:r>
          </a:p>
          <a:p>
            <a:r>
              <a:rPr lang="el-GR" dirty="0"/>
              <a:t>2. Ειδικότερα:</a:t>
            </a:r>
          </a:p>
          <a:p>
            <a:r>
              <a:rPr lang="el-GR" dirty="0"/>
              <a:t>α. </a:t>
            </a:r>
            <a:r>
              <a:rPr lang="el-GR" u="sng" dirty="0">
                <a:solidFill>
                  <a:srgbClr val="0070C0"/>
                </a:solidFill>
              </a:rPr>
              <a:t>Εποπτεύουν το έργο των Διευθυντών των σχολικών μονάδων, δημοσίων και ιδιωτικών</a:t>
            </a:r>
            <a:r>
              <a:rPr lang="el-GR" dirty="0"/>
              <a:t>, και ελέγχουν αν η διοίκηση και η λειτουργία των σχολείων εναρμονίζονται με τις διατάξεις της ισχύουσας νομοθεσίας.</a:t>
            </a:r>
          </a:p>
          <a:p>
            <a:r>
              <a:rPr lang="el-GR" dirty="0"/>
              <a:t>β. </a:t>
            </a:r>
            <a:r>
              <a:rPr lang="el-GR" u="sng" dirty="0">
                <a:solidFill>
                  <a:srgbClr val="0070C0"/>
                </a:solidFill>
              </a:rPr>
              <a:t>Επισκέπτονται κατά τη κρίση τους τις σχολικές μονάδες της εκπαιδευτικής τους περιφέρειας και παρέχουν στους Διευθυντές των σχολείων τις απαραίτητες οδηγίες</a:t>
            </a:r>
          </a:p>
          <a:p>
            <a:r>
              <a:rPr lang="el-GR" dirty="0"/>
              <a:t>γ. </a:t>
            </a:r>
            <a:r>
              <a:rPr lang="el-GR" u="sng" dirty="0">
                <a:solidFill>
                  <a:srgbClr val="0070C0"/>
                </a:solidFill>
              </a:rPr>
              <a:t>Συγκαλούν συσκέψεις των Διευθυντών των σχολικών μονάδων κατά περιοχή </a:t>
            </a:r>
            <a:r>
              <a:rPr lang="el-GR" dirty="0"/>
              <a:t>και οργανώνουν επιμορφωτικά σεμινάρια για θέματα αρμοδιότητάς τους, δίνουν τις απαραίτητες οδηγίες και αίρουν σχετικές αμφιβολίες και αμφισβητήσεις.</a:t>
            </a:r>
          </a:p>
          <a:p>
            <a:r>
              <a:rPr lang="el-GR" dirty="0"/>
              <a:t>δ</a:t>
            </a:r>
            <a:r>
              <a:rPr lang="el-GR" u="sng" dirty="0"/>
              <a:t>. Συνεργάζονται με τους Σχολικούς Συμβούλους και τους Προϊσταμένους των Γραφείων για τη διευθέτηση διαφορών ανάμεσα στους Διευθυντές και το διδακτικό προσωπικό στις σχολικές μονάδες της περιοχής τους, προκειμένου να αποκαταστήσουν ήρεμο παιδαγωγικό κλίμα στο σχολείο και να εξασφαλίσουν πνεύμα συνεργασίας.</a:t>
            </a:r>
            <a:r>
              <a:rPr lang="el-GR" dirty="0"/>
              <a:t/>
            </a:r>
            <a:br>
              <a:rPr lang="el-GR" dirty="0"/>
            </a:br>
            <a:r>
              <a:rPr lang="el-GR" dirty="0"/>
              <a:t>ε. </a:t>
            </a:r>
            <a:r>
              <a:rPr lang="el-GR" u="sng" dirty="0"/>
              <a:t>Εξετάζουν τις καταγγελίες που γίνονται σε βάρος των Διευθυντών και των εκπαιδευτικών, ελέγχουν την αξιοπιστία του</a:t>
            </a:r>
            <a:r>
              <a:rPr lang="el-GR" dirty="0"/>
              <a:t>ς και στις περιπτώσεις που κρίνουν ότι υφίσταται πρόβλημα, ασκούν τις πειθαρχικές τους αρμοδιότητες.</a:t>
            </a:r>
          </a:p>
          <a:p>
            <a:r>
              <a:rPr lang="el-GR" dirty="0"/>
              <a:t>στ. Φροντίζουν για την υποδομή και για τα </a:t>
            </a:r>
            <a:r>
              <a:rPr lang="el-GR" dirty="0" err="1"/>
              <a:t>διδακτηριακά</a:t>
            </a:r>
            <a:r>
              <a:rPr lang="el-GR" dirty="0"/>
              <a:t> προβλήματα των σχολείων και εισηγούνται αρμοδίως την επισκευή των διδακτηρίων και τον εξοπλισμό τους με έπιπλα, σκεύη και εποπτικό υλικό, καθώς και τις αναγκαίες παρεμβάσεις στην αρχιτεκτονική των εσωτερικών και εξωτερικών χώρων των διδακτηρίων σε μια παιδαγωγική κατεύθυνση.</a:t>
            </a:r>
          </a:p>
          <a:p>
            <a:r>
              <a:rPr lang="el-GR" dirty="0"/>
              <a:t>ζ. Αξιολογούν τους Διευθυντές των σχολικών μονάδων σύμφωνα με τις ισχύουσες διατάξεις.</a:t>
            </a:r>
          </a:p>
          <a:p>
            <a:endParaRPr lang="el-G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p:cNvPicPr>
            <a:picLocks noGrp="1"/>
          </p:cNvPicPr>
          <p:nvPr>
            <p:ph idx="1"/>
          </p:nvPr>
        </p:nvPicPr>
        <p:blipFill>
          <a:blip r:embed="rId3"/>
          <a:srcRect/>
          <a:stretch>
            <a:fillRect/>
          </a:stretch>
        </p:blipFill>
        <p:spPr bwMode="auto">
          <a:xfrm>
            <a:off x="457200" y="285728"/>
            <a:ext cx="8229600" cy="57864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p:cNvPicPr>
            <a:picLocks noGrp="1"/>
          </p:cNvPicPr>
          <p:nvPr>
            <p:ph idx="1"/>
          </p:nvPr>
        </p:nvPicPr>
        <p:blipFill>
          <a:blip r:embed="rId3"/>
          <a:srcRect/>
          <a:stretch>
            <a:fillRect/>
          </a:stretch>
        </p:blipFill>
        <p:spPr bwMode="auto">
          <a:xfrm>
            <a:off x="457200" y="357166"/>
            <a:ext cx="8229600" cy="58579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p:cNvPicPr>
            <a:picLocks noGrp="1"/>
          </p:cNvPicPr>
          <p:nvPr>
            <p:ph idx="1"/>
          </p:nvPr>
        </p:nvPicPr>
        <p:blipFill>
          <a:blip r:embed="rId3"/>
          <a:srcRect/>
          <a:stretch>
            <a:fillRect/>
          </a:stretch>
        </p:blipFill>
        <p:spPr bwMode="auto">
          <a:xfrm>
            <a:off x="457200" y="285728"/>
            <a:ext cx="8229600" cy="57864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1800" b="1" dirty="0"/>
              <a:t>Άρθρο 18 -Καθήκοντα και αρμοδιότητες των Διευθυντών Εκπαίδευσης σε σχέση με τους εκπαιδευτικούς </a:t>
            </a:r>
            <a:r>
              <a:rPr lang="el-GR" dirty="0"/>
              <a:t/>
            </a:r>
            <a:br>
              <a:rPr lang="el-GR" dirty="0"/>
            </a:br>
            <a:endParaRPr lang="el-GR" dirty="0"/>
          </a:p>
        </p:txBody>
      </p:sp>
      <p:sp>
        <p:nvSpPr>
          <p:cNvPr id="3" name="2 - Θέση περιεχομένου"/>
          <p:cNvSpPr>
            <a:spLocks noGrp="1"/>
          </p:cNvSpPr>
          <p:nvPr>
            <p:ph idx="1"/>
          </p:nvPr>
        </p:nvSpPr>
        <p:spPr>
          <a:xfrm>
            <a:off x="457200" y="1285860"/>
            <a:ext cx="8229600" cy="5429288"/>
          </a:xfrm>
        </p:spPr>
        <p:txBody>
          <a:bodyPr>
            <a:normAutofit fontScale="25000" lnSpcReduction="20000"/>
          </a:bodyPr>
          <a:lstStyle/>
          <a:p>
            <a:r>
              <a:rPr lang="el-GR" sz="4300" u="sng" dirty="0">
                <a:solidFill>
                  <a:srgbClr val="0070C0"/>
                </a:solidFill>
              </a:rPr>
              <a:t>1. Οι Διευθυντές Εκπαίδευσης εκδίδουν τις πράξεις μονιμοποίησης των εκπαιδευτικών της Πρωτοβάθμιας και Δευτεροβάθμιας Εκπαίδευσης, ύστερα από πρόταση των οικείων Υπηρεσιακών Συμβουλίων.</a:t>
            </a:r>
          </a:p>
          <a:p>
            <a:r>
              <a:rPr lang="el-GR" sz="4300" u="sng" dirty="0"/>
              <a:t>2. Χορηγούν τα μισθολογικά κλιμάκια και τα επιδόματα χρόνου υπηρεσίας στους εκπαιδευτικούς</a:t>
            </a:r>
            <a:r>
              <a:rPr lang="el-GR" sz="4300" dirty="0"/>
              <a:t> και στους διοικητικούς υπαλλήλους της αρμοδιότητάς τους.</a:t>
            </a:r>
          </a:p>
          <a:p>
            <a:r>
              <a:rPr lang="el-GR" sz="4300" u="sng" dirty="0"/>
              <a:t>3. Χορηγούν τα επιδόματα μεταπτυχιακών σπουδών στους κατόχους τίτλων, ύστερα από σύμφωνη γνώμη των οικείων Υπηρεσιακών Συμβουλίων</a:t>
            </a:r>
            <a:r>
              <a:rPr lang="el-GR" sz="4300" dirty="0"/>
              <a:t>.</a:t>
            </a:r>
          </a:p>
          <a:p>
            <a:r>
              <a:rPr lang="el-GR" sz="4300" u="sng" dirty="0"/>
              <a:t>4. Διαθέτουν μερικά ή ολικά ύστερα από πρόταση των οικείων Υπηρεσιακών Συμβουλίων εκπαιδευτικούς της Δευτεροβάθμιας Εκπαίδευσης σε άλλη σχολική μονάδα ή σε τμήματα Πρόσθετης Διδακτικής Στήριξης ή σε τμήματα Ενισχυτικής Διδασκαλίας, όταν η συμπλήρωση του υποχρεωτικού ωραρίου δεν είναι αντικειμενικά δυνατή στη σχολική μονάδα που υπηρετούν.</a:t>
            </a:r>
          </a:p>
          <a:p>
            <a:r>
              <a:rPr lang="el-GR" sz="4300" u="sng" dirty="0"/>
              <a:t>5. Διαθέτουν εκπαιδευτικούς ειδικοτήτων από τη Δευτεροβάθμια στην Πρωτοβάθμια Εκπαίδευση και αντίστροφα για τη διδασκαλία μαθημάτων Ξένων Γλωσσών, Μουσικής, Καλλιτεχνικών και Φυσικής Αγωγής</a:t>
            </a:r>
            <a:r>
              <a:rPr lang="el-GR" sz="4300" dirty="0"/>
              <a:t>, είτε με ολική απόσπαση είτε για τη συμπλήρωση του υποχρεωτικού ωραρίου ή και με υπερωριακή απασχόληση.</a:t>
            </a:r>
          </a:p>
          <a:p>
            <a:r>
              <a:rPr lang="el-GR" sz="4300" u="sng" dirty="0"/>
              <a:t>6. Μπορούν να αποσπούν εκπαιδευτικούς σε άλλη σχολική μονάδα για χρονικό διάστημα δύο μηνών, για να καλύπτουν επείγουσες εκπαιδευτικές ανάγκες, </a:t>
            </a:r>
            <a:r>
              <a:rPr lang="el-GR" sz="4300" dirty="0"/>
              <a:t>και εισηγούνται στο οικείο Υπηρεσιακό Συμβούλιο την παράταση των αποσπάσεων αυτών μέχρι τη λήξη του διδακτικού έτους.</a:t>
            </a:r>
          </a:p>
          <a:p>
            <a:r>
              <a:rPr lang="el-GR" sz="4300" dirty="0"/>
              <a:t>7. Μπορούν να αποσπούν εκπαιδευτικούς σε άλλη σχολική μονάδα της ιδίας Διεύθυνσης για χρονικό διάστημα έως και τρεις (3) μήνες, όταν διενεργείται εναντίον τους ένορκη διοικητική εξέταση για πειθαρχικό παράπτωμα, σύμφωνα με τις προβλέψεις του κώδικα δημοσίων υπαλλήλων.</a:t>
            </a:r>
          </a:p>
          <a:p>
            <a:r>
              <a:rPr lang="el-GR" sz="4300" dirty="0"/>
              <a:t>8. Αναθέτουν διδασκαλία πέραν του υποχρεωτικού ωραρίου με υπερωριακή αποζημίωση στους εκπαιδευτικούς Πρωτοβάθμιας και Δευτεροβάθμιας εκπαίδευσης για την κάλυψη των ωρών διδασκαλίας.</a:t>
            </a:r>
          </a:p>
          <a:p>
            <a:r>
              <a:rPr lang="el-GR" sz="4300" u="sng" dirty="0"/>
              <a:t>9. Προσλαμβάνουν τους ωρομισθίους εκπαιδευτικούς και εκδίδουν τις πράξεις πρόσληψης και απόλυσης.</a:t>
            </a:r>
          </a:p>
          <a:p>
            <a:r>
              <a:rPr lang="el-GR" sz="4300" dirty="0">
                <a:solidFill>
                  <a:srgbClr val="0070C0"/>
                </a:solidFill>
              </a:rPr>
              <a:t>10. Τοποθετούν στις σχολικές μονάδες της περιφέρειάς τους προσωρινούς αναπληρωτές και εκδίδουν τις πράξεις απόλυσής τους.</a:t>
            </a:r>
          </a:p>
          <a:p>
            <a:r>
              <a:rPr lang="el-GR" sz="4300" dirty="0">
                <a:solidFill>
                  <a:srgbClr val="0070C0"/>
                </a:solidFill>
              </a:rPr>
              <a:t>11. Προσλαμβάνουν αναπληρωτές και ωρομισθίους εκπαιδευτικούς για τις Σχολικές Μονάδες Ειδικής Αγωγής (Σ.Μ.Ε.Α ) από τους πίνακες που καταρτίζουν τα οικεία Υπηρεσιακά Συμβούλια.</a:t>
            </a:r>
          </a:p>
          <a:p>
            <a:r>
              <a:rPr lang="el-GR" sz="4300" dirty="0"/>
              <a:t>12. Φυλάσσουν και ενημερώνουν τους ατομικούς υπηρεσιακούς φακέλους των εκπαιδευτικών και διοικητικών υπαλλήλων της περιοχής ευθύνης τους.</a:t>
            </a:r>
          </a:p>
          <a:p>
            <a:r>
              <a:rPr lang="el-GR" sz="4300" dirty="0"/>
              <a:t>13. Συμμετέχουν στις επιτροπές διεξαγωγής των εξετάσεων για την εισαγωγή και φοίτηση των εκπαιδευτικών της πρωτοβάθμιας εκπαίδευσης στα Διδασκαλεία Δημοτικής Εκπαίδευσης.</a:t>
            </a:r>
          </a:p>
          <a:p>
            <a:r>
              <a:rPr lang="el-GR" sz="4300" dirty="0"/>
              <a:t>14. Καθορίζουν την περιφέρεια εγγραφής των μαθητών στις σχολικές μονάδες, ύστερα από εισήγηση των αρμοδίων οργάνων.</a:t>
            </a:r>
          </a:p>
          <a:p>
            <a:r>
              <a:rPr lang="el-GR" sz="4300" dirty="0"/>
              <a:t>15. Εγκρίνουν τη λειτουργία των Τάξεων Υποδοχής και των Φροντιστηριακών Τμημάτων και αναθέτουν σε εκπαιδευτικούς τη διδασκαλία σε αυτά.</a:t>
            </a:r>
          </a:p>
          <a:p>
            <a:r>
              <a:rPr lang="el-GR" sz="4300" dirty="0"/>
              <a:t>16. Εγκρίνουν τη λειτουργία κατευθύνσεων στα Ενιαία Λύκεια καθώς και τμημάτων μαθημάτων επιλογής.</a:t>
            </a:r>
          </a:p>
          <a:p>
            <a:endParaRPr lang="el-G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42852"/>
            <a:ext cx="8229600" cy="714380"/>
          </a:xfrm>
        </p:spPr>
        <p:txBody>
          <a:bodyPr>
            <a:normAutofit fontScale="90000"/>
          </a:bodyPr>
          <a:lstStyle/>
          <a:p>
            <a:r>
              <a:rPr lang="el-GR" sz="1800" b="1" dirty="0" smtClean="0"/>
              <a:t/>
            </a:r>
            <a:br>
              <a:rPr lang="el-GR" sz="1800" b="1" dirty="0" smtClean="0"/>
            </a:br>
            <a:r>
              <a:rPr lang="el-GR" sz="1800" b="1" dirty="0"/>
              <a:t/>
            </a:r>
            <a:br>
              <a:rPr lang="el-GR" sz="1800" b="1" dirty="0"/>
            </a:br>
            <a:r>
              <a:rPr lang="el-GR" sz="1800" b="1" dirty="0" smtClean="0"/>
              <a:t/>
            </a:r>
            <a:br>
              <a:rPr lang="el-GR" sz="1800" b="1" dirty="0" smtClean="0"/>
            </a:br>
            <a:r>
              <a:rPr lang="el-GR" sz="1800" b="1" dirty="0" smtClean="0"/>
              <a:t>Το </a:t>
            </a:r>
            <a:r>
              <a:rPr lang="el-GR" sz="1800" b="1" dirty="0"/>
              <a:t>οργανόγραμμα της Διεύθυνσης Δευτεροβάθμιας Εκπαίδευσης σύμφωνα με τη δημοσίευση στην Εφημερίδα της Κυβερνήσεως του  Π.Δ. 18/2018 (ΦΕΚ 31/τ.Α΄/23-02-2018)</a:t>
            </a:r>
            <a:r>
              <a:rPr lang="el-GR" dirty="0"/>
              <a:t/>
            </a:r>
            <a:br>
              <a:rPr lang="el-GR" dirty="0"/>
            </a:br>
            <a:endParaRPr lang="el-GR" dirty="0"/>
          </a:p>
        </p:txBody>
      </p:sp>
      <p:pic>
        <p:nvPicPr>
          <p:cNvPr id="4" name="3 - Θέση περιεχομένου"/>
          <p:cNvPicPr>
            <a:picLocks noGrp="1"/>
          </p:cNvPicPr>
          <p:nvPr>
            <p:ph idx="1"/>
          </p:nvPr>
        </p:nvPicPr>
        <p:blipFill>
          <a:blip r:embed="rId2"/>
          <a:srcRect/>
          <a:stretch>
            <a:fillRect/>
          </a:stretch>
        </p:blipFill>
        <p:spPr bwMode="auto">
          <a:xfrm>
            <a:off x="1232993" y="1000108"/>
            <a:ext cx="6678014" cy="55007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1800" b="1" dirty="0"/>
              <a:t>Άρθρο 19 -Αρμοδιότητες των Διευθυντών Εκπαίδευσης σχετικές με τα λοιπά θέματα υπηρεσιακής κατάστασης των εκπαιδευτικών </a:t>
            </a:r>
            <a:r>
              <a:rPr lang="el-GR" dirty="0"/>
              <a:t/>
            </a:r>
            <a:br>
              <a:rPr lang="el-GR" dirty="0"/>
            </a:br>
            <a:endParaRPr lang="el-GR" dirty="0"/>
          </a:p>
        </p:txBody>
      </p:sp>
      <p:sp>
        <p:nvSpPr>
          <p:cNvPr id="3" name="2 - Θέση περιεχομένου"/>
          <p:cNvSpPr>
            <a:spLocks noGrp="1"/>
          </p:cNvSpPr>
          <p:nvPr>
            <p:ph idx="1"/>
          </p:nvPr>
        </p:nvSpPr>
        <p:spPr/>
        <p:txBody>
          <a:bodyPr>
            <a:normAutofit fontScale="40000" lnSpcReduction="20000"/>
          </a:bodyPr>
          <a:lstStyle/>
          <a:p>
            <a:r>
              <a:rPr lang="el-GR" dirty="0"/>
              <a:t>1. Οι Διευθυντές Εκπαίδευσης </a:t>
            </a:r>
            <a:r>
              <a:rPr lang="el-GR" u="sng" dirty="0"/>
              <a:t>χορηγούν άδειες κανονικές, αναρρωτικές, γονικές, μητρότητας και ειδικές, με αποδοχές ή χωρίς αποδοχές, καθώς και τις άδειες για εξετάσεις στους εκπαιδευτικούς </a:t>
            </a:r>
            <a:r>
              <a:rPr lang="el-GR" dirty="0"/>
              <a:t>και διοικητικούς υπαλλήλους της αρμοδιότητάς τους.</a:t>
            </a:r>
          </a:p>
          <a:p>
            <a:r>
              <a:rPr lang="el-GR" dirty="0"/>
              <a:t>2</a:t>
            </a:r>
            <a:r>
              <a:rPr lang="el-GR" u="sng" dirty="0"/>
              <a:t>. Χορηγούν τις συνδικαλιστικές άδειες για τη συμμετοχή των εκπαιδευτικών στις γενικές συνελεύσεις των συλλόγων τους</a:t>
            </a:r>
            <a:r>
              <a:rPr lang="el-GR" dirty="0"/>
              <a:t>.</a:t>
            </a:r>
          </a:p>
          <a:p>
            <a:r>
              <a:rPr lang="el-GR" dirty="0">
                <a:solidFill>
                  <a:srgbClr val="0070C0"/>
                </a:solidFill>
              </a:rPr>
              <a:t>3. Αποσπούν τους εκπαιδευτικούς οι οποίοι είναι μέλη των διοικητικών συμβουλίων των συνδικαλιστικών οργανώσεων σε σχολεία της έδρας</a:t>
            </a:r>
            <a:r>
              <a:rPr lang="el-GR" dirty="0"/>
              <a:t>.</a:t>
            </a:r>
          </a:p>
          <a:p>
            <a:r>
              <a:rPr lang="el-GR" dirty="0"/>
              <a:t>4. Χορηγούν στους εκπαιδευτικούς τις άδειες για να ασκήσουν τα καθήκοντά τους ως αιρετά μέλη της αυτοδιοίκησης στους εκπαιδευτικούς, σύμφωνα με την κείμενη νομοθεσία.</a:t>
            </a:r>
          </a:p>
          <a:p>
            <a:r>
              <a:rPr lang="el-GR" dirty="0"/>
              <a:t>5. Ρυθμίζουν όλα τα θέματα τα οποία έχουν σχέση με την εκλογή των αιρετών μελών των ΠΥΣΠΕ και ΠΥΣΔΕ.</a:t>
            </a:r>
          </a:p>
          <a:p>
            <a:r>
              <a:rPr lang="el-GR" dirty="0"/>
              <a:t>6. Εκδίδουν τις διαπιστωτικές πράξεις απόλυσης λόγω 35/τίας ή ορίου ηλικίας των εκπαιδευτικών των δημοσίων, των ιδιωτικών και ισοτίμων ξένων σχολείων.</a:t>
            </a:r>
          </a:p>
          <a:p>
            <a:r>
              <a:rPr lang="el-GR" dirty="0"/>
              <a:t>7. Αποδέχονται τις παραιτήσεις και εκδίδουν τις διαπιστωτικές πράξεις απόλυσης των μόνιμων εκπαιδευτικών καθώς και εκείνων οι οποίοι υπηρετούν με σύμβαση αορίστου χρόνου.</a:t>
            </a:r>
          </a:p>
          <a:p>
            <a:r>
              <a:rPr lang="el-GR" u="sng" dirty="0"/>
              <a:t>8. Διαβιβάζουν τα απαιτούμενα δικαιολογητικά για τη σύνταξη των εκπαιδευτικών και διοικητικών υπαλλήλων της αρμοδιότητάς τους στην υπηρεσία συντάξεων του Γενικού Λογιστηρίου του Κράτους.</a:t>
            </a:r>
          </a:p>
          <a:p>
            <a:r>
              <a:rPr lang="el-GR" dirty="0">
                <a:solidFill>
                  <a:srgbClr val="0070C0"/>
                </a:solidFill>
              </a:rPr>
              <a:t>9. «Οι Διευθυντές Εκπαίδευσης επιλαμβάνονται κάθε θέματος που αναφέρεται στην υπηρεσιακή κατάσταση του εκπαιδευτικού προσωπικού των σχολείων της περιοχής ευθύνης τους και εκδίδουν τις απαραίτητες πράξεις ή εισηγούνται στα Οικεία Υπηρεσιακά Συμβούλια , σύμφωνα με την κείμενη νομοθεσία».</a:t>
            </a:r>
          </a:p>
          <a:p>
            <a:r>
              <a:rPr lang="el-GR" dirty="0">
                <a:solidFill>
                  <a:srgbClr val="0070C0"/>
                </a:solidFill>
              </a:rPr>
              <a:t>10. Είναι εκκαθαριστές των αποδοχών όχι μόνο του προσωπικού που υπηρετεί στα Γραφεία της Διεύθυνσης, αλλά και του προσωπικού που υπηρετεί στις σχολικές μονάδες αρμοδιότητάς τους. Επίσης είναι εκκαθαριστές των αποδοχών των Σχολικών Συμβούλων της περιοχής αρμοδιότητάς τους. (Προσθήκη με την Αρ. 84172/ΙΒΥΑ - ΦΕΚ 1180/2010)</a:t>
            </a:r>
          </a:p>
          <a:p>
            <a:endParaRPr lang="el-G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1600" b="1" dirty="0"/>
              <a:t>Άρθρο 12</a:t>
            </a:r>
            <a:r>
              <a:rPr lang="el-GR" sz="1600" dirty="0"/>
              <a:t/>
            </a:r>
            <a:br>
              <a:rPr lang="el-GR" sz="1600" dirty="0"/>
            </a:br>
            <a:r>
              <a:rPr lang="el-GR" sz="1600" dirty="0"/>
              <a:t>Αρμοδιότητες ΠΥΣΔΕ</a:t>
            </a:r>
            <a:br>
              <a:rPr lang="el-GR" sz="1600" dirty="0"/>
            </a:br>
            <a:r>
              <a:rPr lang="el-GR" sz="1600" dirty="0"/>
              <a:t>Τα ΠΥΣΔΕ έχουν τις εξής αρμοδιότητες:</a:t>
            </a:r>
            <a:r>
              <a:rPr lang="el-GR" dirty="0"/>
              <a:t/>
            </a:r>
            <a:br>
              <a:rPr lang="el-GR" dirty="0"/>
            </a:br>
            <a:endParaRPr lang="el-GR" dirty="0"/>
          </a:p>
        </p:txBody>
      </p:sp>
      <p:sp>
        <p:nvSpPr>
          <p:cNvPr id="3" name="2 - Θέση περιεχομένου"/>
          <p:cNvSpPr>
            <a:spLocks noGrp="1"/>
          </p:cNvSpPr>
          <p:nvPr>
            <p:ph idx="1"/>
          </p:nvPr>
        </p:nvSpPr>
        <p:spPr/>
        <p:txBody>
          <a:bodyPr>
            <a:normAutofit fontScale="40000" lnSpcReduction="20000"/>
          </a:bodyPr>
          <a:lstStyle/>
          <a:p>
            <a:r>
              <a:rPr lang="el-GR" dirty="0"/>
              <a:t>Συντάσσουν πίνακες υποψηφίων διευθυντών σχολικών μονάδων και  σχολικών εργαστηριακών κέντρων </a:t>
            </a:r>
            <a:r>
              <a:rPr lang="el-GR" dirty="0" smtClean="0"/>
              <a:t>(ΕΚ</a:t>
            </a:r>
            <a:r>
              <a:rPr lang="el-GR" dirty="0"/>
              <a:t>).</a:t>
            </a:r>
          </a:p>
          <a:p>
            <a:r>
              <a:rPr lang="el-GR" dirty="0"/>
              <a:t>Επιλέγουν τους υποδιευθυντές των σχολικών μονάδων και τους υπεύθυνους τομέων </a:t>
            </a:r>
            <a:r>
              <a:rPr lang="el-GR" dirty="0" smtClean="0"/>
              <a:t>ΕΚ</a:t>
            </a:r>
            <a:r>
              <a:rPr lang="el-GR" dirty="0"/>
              <a:t>.</a:t>
            </a:r>
          </a:p>
          <a:p>
            <a:r>
              <a:rPr lang="el-GR" dirty="0"/>
              <a:t>Καταρτίζουν τους πίνακες προϊσταμένων των τμημάτων εκπαιδευτικών θεμάτων των διευθύνσεων δευτεροβάθμιας εκπαίδευσης.</a:t>
            </a:r>
          </a:p>
          <a:p>
            <a:r>
              <a:rPr lang="el-GR" dirty="0"/>
              <a:t>Προτείνουν την τοποθέτηση των επιλεγέντων διευθυντών και υποδιευθυντών σχολικών μονάδων και υπεύθυνων τομέων </a:t>
            </a:r>
            <a:r>
              <a:rPr lang="el-GR" dirty="0" smtClean="0"/>
              <a:t>ΕΚ </a:t>
            </a:r>
            <a:r>
              <a:rPr lang="el-GR" dirty="0"/>
              <a:t>καθώς και των προϊσταμένων των τμημάτων εκπαιδευτικών θεμάτων των διευθύνσεων δευτεροβάθμιας εκπαίδευσης.</a:t>
            </a:r>
          </a:p>
          <a:p>
            <a:r>
              <a:rPr lang="el-GR" dirty="0"/>
              <a:t>Προτείνουν τη μετάθεση των διευθυντών σχολικών μονάδων και </a:t>
            </a:r>
            <a:r>
              <a:rPr lang="el-GR" dirty="0" smtClean="0"/>
              <a:t>ΕΚ </a:t>
            </a:r>
            <a:r>
              <a:rPr lang="el-GR" dirty="0"/>
              <a:t>από σχολείο σε σχολείο της ίδιας διεύθυνσης εκπαίδευσης.</a:t>
            </a:r>
          </a:p>
          <a:p>
            <a:r>
              <a:rPr lang="el-GR" dirty="0"/>
              <a:t>Εισηγούνται τον ορισμό αναπληρωτών διευθυντών και υποδιευθυντών σχολικών μονάδων.</a:t>
            </a:r>
          </a:p>
          <a:p>
            <a:r>
              <a:rPr lang="el-GR" u="sng" dirty="0"/>
              <a:t>Γνωμοδοτούν για τη χορήγηση άδειας άσκησης ιδιωτικού έργου ή εργασίας με αμοιβή</a:t>
            </a:r>
            <a:r>
              <a:rPr lang="el-GR" dirty="0"/>
              <a:t>.</a:t>
            </a:r>
          </a:p>
          <a:p>
            <a:r>
              <a:rPr lang="el-GR" u="sng" dirty="0">
                <a:solidFill>
                  <a:srgbClr val="0070C0"/>
                </a:solidFill>
              </a:rPr>
              <a:t>Προτείνουν την προσωρινή τοποθέτηση των νεοδιόριστων εκπαιδευτικών</a:t>
            </a:r>
            <a:r>
              <a:rPr lang="el-GR" dirty="0"/>
              <a:t>.</a:t>
            </a:r>
          </a:p>
          <a:p>
            <a:r>
              <a:rPr lang="el-GR" dirty="0"/>
              <a:t>Καταρτίζουν πίνακες προακτέων εκπαιδευτικών.</a:t>
            </a:r>
          </a:p>
          <a:p>
            <a:r>
              <a:rPr lang="el-GR" dirty="0">
                <a:solidFill>
                  <a:srgbClr val="0070C0"/>
                </a:solidFill>
              </a:rPr>
              <a:t>Προτείνουν την τοποθέτηση σε σχολείο των </a:t>
            </a:r>
            <a:r>
              <a:rPr lang="el-GR" dirty="0" err="1">
                <a:solidFill>
                  <a:srgbClr val="0070C0"/>
                </a:solidFill>
              </a:rPr>
              <a:t>μετατεθέντων</a:t>
            </a:r>
            <a:r>
              <a:rPr lang="el-GR" dirty="0">
                <a:solidFill>
                  <a:srgbClr val="0070C0"/>
                </a:solidFill>
              </a:rPr>
              <a:t> και αποσπασθέντων από άλλο ΠΥΣΔΕ, την τοποθέτηση υπεράριθμων εκπαιδευτικών, την οριστική τοποθέτηση των νεοδιόριστων και των </a:t>
            </a:r>
            <a:r>
              <a:rPr lang="el-GR" dirty="0" err="1">
                <a:solidFill>
                  <a:srgbClr val="0070C0"/>
                </a:solidFill>
              </a:rPr>
              <a:t>μεταταγέντων</a:t>
            </a:r>
            <a:r>
              <a:rPr lang="el-GR" dirty="0">
                <a:solidFill>
                  <a:srgbClr val="0070C0"/>
                </a:solidFill>
              </a:rPr>
              <a:t>, καθώς επίσης και την μετάθεση για βελτίωση θέσης</a:t>
            </a:r>
            <a:r>
              <a:rPr lang="el-GR" dirty="0"/>
              <a:t>.</a:t>
            </a:r>
          </a:p>
          <a:p>
            <a:r>
              <a:rPr lang="el-GR" dirty="0"/>
              <a:t>Προτείνουν τη μετάθεση εκπαιδευτικών για το συμφέρον της υπηρεσίας εντός της ίδιας διεύθυνσης εκπαίδευσης.</a:t>
            </a:r>
          </a:p>
          <a:p>
            <a:r>
              <a:rPr lang="el-GR" u="sng" dirty="0">
                <a:solidFill>
                  <a:srgbClr val="0070C0"/>
                </a:solidFill>
              </a:rPr>
              <a:t>Προτείνουν την κάθε είδους απόσπαση εκπαιδευτικών εντός της ίδιας διεύθυνσης εκπαίδευσης. </a:t>
            </a:r>
          </a:p>
          <a:p>
            <a:r>
              <a:rPr lang="el-GR" u="sng" dirty="0">
                <a:solidFill>
                  <a:srgbClr val="0070C0"/>
                </a:solidFill>
              </a:rPr>
              <a:t>Προτείνουν τη διάθεση εκπαιδευτικών για συμπλήρωση του υποχρεωτικού ωραρίου διδασκαλίας σε σχολεία της ίδιας διεύθυνσης εκπαίδευσης.</a:t>
            </a:r>
          </a:p>
          <a:p>
            <a:r>
              <a:rPr lang="el-GR" u="sng" dirty="0">
                <a:solidFill>
                  <a:srgbClr val="0070C0"/>
                </a:solidFill>
              </a:rPr>
              <a:t>Αναθέτουν σε εκπαιδευτικούς την υπερωριακή διδασκαλία στο ίδιο ή σε άλλο σχολείο, σύμφωνα με τις κείμενες διατάξεις.</a:t>
            </a:r>
          </a:p>
          <a:p>
            <a:endParaRPr lang="el-G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1600" b="1" dirty="0" smtClean="0"/>
              <a:t>Άρθρο 16</a:t>
            </a:r>
            <a:r>
              <a:rPr lang="el-GR" sz="1600" dirty="0" smtClean="0"/>
              <a:t/>
            </a:r>
            <a:br>
              <a:rPr lang="el-GR" sz="1600" dirty="0" smtClean="0"/>
            </a:br>
            <a:r>
              <a:rPr lang="el-GR" sz="1600" dirty="0" smtClean="0"/>
              <a:t>Αρμοδιότητες ΠΥΣΔΕ</a:t>
            </a:r>
            <a:br>
              <a:rPr lang="el-GR" sz="1600" dirty="0" smtClean="0"/>
            </a:br>
            <a:r>
              <a:rPr lang="el-GR" sz="1600" dirty="0" smtClean="0"/>
              <a:t>Τα ΠΥΣΔΕ έχουν τις εξής αρμοδιότητες:</a:t>
            </a:r>
            <a:r>
              <a:rPr lang="el-GR" dirty="0" smtClean="0"/>
              <a:t/>
            </a:r>
            <a:br>
              <a:rPr lang="el-GR" dirty="0" smtClean="0"/>
            </a:br>
            <a:endParaRPr lang="el-GR" dirty="0"/>
          </a:p>
        </p:txBody>
      </p:sp>
      <p:sp>
        <p:nvSpPr>
          <p:cNvPr id="3" name="2 - Θέση περιεχομένου"/>
          <p:cNvSpPr>
            <a:spLocks noGrp="1"/>
          </p:cNvSpPr>
          <p:nvPr>
            <p:ph idx="1"/>
          </p:nvPr>
        </p:nvSpPr>
        <p:spPr>
          <a:xfrm>
            <a:off x="457200" y="1357298"/>
            <a:ext cx="8229600" cy="5072098"/>
          </a:xfrm>
        </p:spPr>
        <p:txBody>
          <a:bodyPr>
            <a:normAutofit fontScale="32500" lnSpcReduction="20000"/>
          </a:bodyPr>
          <a:lstStyle/>
          <a:p>
            <a:r>
              <a:rPr lang="el-GR" dirty="0"/>
              <a:t>Ορίζουν τις σχολικές μονάδες των οποίων οι μαθητές ασκούνται στα σχολικά εργαστηριακά κέντρα </a:t>
            </a:r>
            <a:r>
              <a:rPr lang="el-GR" dirty="0" smtClean="0"/>
              <a:t>(ΕΚ</a:t>
            </a:r>
            <a:r>
              <a:rPr lang="el-GR" dirty="0"/>
              <a:t>) καθώς επίσης και τους διδάσκοντες σ’ αυτά.</a:t>
            </a:r>
          </a:p>
          <a:p>
            <a:r>
              <a:rPr lang="el-GR" u="sng" dirty="0"/>
              <a:t>Προτείνουν την τοποθέτηση των επανερχόμενων εκπαιδευτικών από σχολεία του εξωτερικού</a:t>
            </a:r>
            <a:r>
              <a:rPr lang="el-GR" dirty="0"/>
              <a:t>.</a:t>
            </a:r>
          </a:p>
          <a:p>
            <a:r>
              <a:rPr lang="el-GR" dirty="0"/>
              <a:t>Εκδικάζουν πειθαρχικές υποθέσεις του εκπαιδευτικού προσωπικού της δευτεροβάθμιας εκπαίδευσης εκτός από τις πειθαρχικές υποθέσεις κατά των διευθυντών σχολικών μονάδων και ΣΕΚ,  των προϊσταμένων των τμημάτων εκπαιδευτικών θεμάτων, των προϊσταμένων γραφείων δευτεροβάθμιας εκπαίδευσης, των προϊσταμένων </a:t>
            </a:r>
            <a:r>
              <a:rPr lang="el-GR" dirty="0" smtClean="0"/>
              <a:t>γραφείων </a:t>
            </a:r>
            <a:r>
              <a:rPr lang="el-GR" dirty="0"/>
              <a:t>και των γραφείων φυσικής αγωγής, των διευθυντών εκπαίδευσης και των τακτικών και αναπληρωματικών μελών των υπηρεσιακών συμβουλίων.</a:t>
            </a:r>
          </a:p>
          <a:p>
            <a:r>
              <a:rPr lang="el-GR" dirty="0"/>
              <a:t>Αποφασίζουν για τη μονιμοποίηση των εκπαιδευτικών μετά τη συμπλήρωση διετούς δοκιμαστικής υπηρεσίας.</a:t>
            </a:r>
          </a:p>
          <a:p>
            <a:r>
              <a:rPr lang="el-GR" u="sng" dirty="0"/>
              <a:t>Γνωμοδοτούν για τη μισθολογική εξέλιξη των εκπαιδευτικών </a:t>
            </a:r>
            <a:r>
              <a:rPr lang="el-GR" dirty="0"/>
              <a:t>κατά το άρθρο 6 του ν. 2470/1997.</a:t>
            </a:r>
          </a:p>
          <a:p>
            <a:r>
              <a:rPr lang="el-GR" sz="4300" dirty="0">
                <a:solidFill>
                  <a:srgbClr val="0070C0"/>
                </a:solidFill>
              </a:rPr>
              <a:t>Γνωμοδοτούν για τη συνάφεια των μεταπτυχιακών τίτλων σπουδών με το αντικείμενο απασχόλησης των εκπαιδευτικών, εκτός των προϊσταμένων γραφείων δευτεροβάθμιας εκπαίδευσης, των γραφείων </a:t>
            </a:r>
            <a:r>
              <a:rPr lang="el-GR" sz="4300" dirty="0" smtClean="0">
                <a:solidFill>
                  <a:srgbClr val="0070C0"/>
                </a:solidFill>
              </a:rPr>
              <a:t>, </a:t>
            </a:r>
            <a:r>
              <a:rPr lang="el-GR" sz="4300" dirty="0">
                <a:solidFill>
                  <a:srgbClr val="0070C0"/>
                </a:solidFill>
              </a:rPr>
              <a:t>των γραφείων φυσικής αγωγής, των διευθυντών εκπαίδευσης και των τακτικών και αναπληρωματικών μελών των υπηρεσιακών συμβουλίων.</a:t>
            </a:r>
          </a:p>
          <a:p>
            <a:r>
              <a:rPr lang="el-GR" dirty="0"/>
              <a:t>Αποφασίζουν για τη διαθεσιμότητα των εκπαιδευτικών λόγω ασθενείας, εκτός των προϊσταμένων γραφείων δευτεροβάθμιας εκπαίδευσης, των γραφείων </a:t>
            </a:r>
            <a:r>
              <a:rPr lang="el-GR" dirty="0" smtClean="0"/>
              <a:t>, </a:t>
            </a:r>
            <a:r>
              <a:rPr lang="el-GR" dirty="0"/>
              <a:t>των γραφείων φυσικής αγωγής, των διευθυντών εκπαίδευσης και των τακτικών και αναπληρωματικών μελών των υπηρεσιακών συμβουλίων.</a:t>
            </a:r>
          </a:p>
          <a:p>
            <a:r>
              <a:rPr lang="el-GR" dirty="0"/>
              <a:t>Αποφασίζουν για την απόλυση εκπαιδευτικών λόγω σωματικής ή πνευματικής ανικανότητας καθώς και για τον αναδιορισμό τους εκτός των προϊσταμένων γραφείων δευτεροβάθμιας εκπαίδευσης, των γραφείων ΤΕΕ, των γραφείων φυσικής αγωγής, των διευθυντών εκπαίδευσης και των τακτικών και αναπληρωματικών μελών των υπηρεσιακών συμβουλίων.</a:t>
            </a:r>
          </a:p>
          <a:p>
            <a:r>
              <a:rPr lang="el-GR" dirty="0"/>
              <a:t> Αποφασίζουν για δυνητική θέση των εκπαιδευτικών σε αργία και για την επαναφορά στα καθήκοντά τους, εκτός των προϊσταμένων γραφείων δευτεροβάθμιας εκπαίδευσης, των γραφείων </a:t>
            </a:r>
            <a:r>
              <a:rPr lang="el-GR" dirty="0" smtClean="0"/>
              <a:t>, </a:t>
            </a:r>
            <a:r>
              <a:rPr lang="el-GR" dirty="0"/>
              <a:t>των γραφείων φυσικής αγωγής, των διευθυντών εκπαίδευσης και των τακτικών και αναπληρωματικών μελών των υπηρεσιακών συμβουλίων.</a:t>
            </a:r>
          </a:p>
          <a:p>
            <a:r>
              <a:rPr lang="el-GR" sz="3700" dirty="0">
                <a:solidFill>
                  <a:srgbClr val="0070C0"/>
                </a:solidFill>
              </a:rPr>
              <a:t>Εξετάζουν προσφυγές εκπαιδευτικών κατά αποφάσεων εκκαθαριστών με τις οποίες έγινε περικοπή των αποδοχών τους, εκτός των προϊσταμένων γραφείων δευτεροβάθμιας εκπαίδευσης, των γραφείων </a:t>
            </a:r>
            <a:r>
              <a:rPr lang="el-GR" sz="3700" dirty="0" smtClean="0">
                <a:solidFill>
                  <a:srgbClr val="0070C0"/>
                </a:solidFill>
              </a:rPr>
              <a:t>, </a:t>
            </a:r>
            <a:r>
              <a:rPr lang="el-GR" sz="3700" dirty="0">
                <a:solidFill>
                  <a:srgbClr val="0070C0"/>
                </a:solidFill>
              </a:rPr>
              <a:t>των γραφείων φυσικής αγωγής, των διευθυντών εκπαίδευσης και των τακτικών και αναπληρωματικών μελών των υπηρεσιακών συμβουλίων.</a:t>
            </a:r>
          </a:p>
          <a:p>
            <a:r>
              <a:rPr lang="el-GR" sz="3700" dirty="0">
                <a:solidFill>
                  <a:srgbClr val="0070C0"/>
                </a:solidFill>
              </a:rPr>
              <a:t>Αποφασίζουν για την αναγνώριση εκπαιδευτικής προϋπηρεσίας σε ιδιωτικά σχολεία, στις περιπτώσεις που δεν υπάρχει πράξη πρόσληψης και απόλυσης ή υπάρχει μόνο πράξη πρόσληψης ή απόλυσης.</a:t>
            </a:r>
          </a:p>
          <a:p>
            <a:r>
              <a:rPr lang="el-GR" dirty="0"/>
              <a:t>Γνωμοδοτούν για τη χορήγηση άδειας ίδρυσης και λειτουργίας ιδιωτικών σχολείων και φροντιστηρίων.</a:t>
            </a:r>
          </a:p>
          <a:p>
            <a:r>
              <a:rPr lang="el-GR" sz="3700" dirty="0">
                <a:solidFill>
                  <a:srgbClr val="0070C0"/>
                </a:solidFill>
              </a:rPr>
              <a:t>Συντάσσουν πίνακες προσωρινών αναπληρωτών και ωρομίσθιων εκπαιδευτικών για τις </a:t>
            </a:r>
            <a:r>
              <a:rPr lang="el-GR" sz="3700" dirty="0" smtClean="0">
                <a:solidFill>
                  <a:srgbClr val="0070C0"/>
                </a:solidFill>
              </a:rPr>
              <a:t>ΣΜΕΑΕ </a:t>
            </a:r>
            <a:r>
              <a:rPr lang="el-GR" sz="3700" dirty="0">
                <a:solidFill>
                  <a:srgbClr val="0070C0"/>
                </a:solidFill>
              </a:rPr>
              <a:t>και τα μουσικά σχολεία και προτείνουν την τοποθέτησή τους</a:t>
            </a:r>
            <a:r>
              <a:rPr lang="el-GR" sz="3700" dirty="0"/>
              <a:t>.</a:t>
            </a:r>
          </a:p>
          <a:p>
            <a:r>
              <a:rPr lang="el-GR" dirty="0"/>
              <a:t>Εξετάζουν θέματα υπηρεσιακής κατάστασης εκπαιδευτικών της δευτεροβάθμιας εκπαίδευσης που προβλέπονται από τις κείμενες διατάξεις, καθώς και κάθε άλλο εκπαιδευτικό θέμα που προβλέπεται από ειδικές διατάξεις, εφόσον αυτά δεν ανήκουν στην αρμοδιότητα του ΚΥΣΔΕ ή του ΑΠΥΣΔΕ.</a:t>
            </a:r>
          </a:p>
          <a:p>
            <a:endParaRPr lang="el-G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1600" dirty="0"/>
              <a:t>Αρμοδιότητες ΑΠΥΣΔΕ</a:t>
            </a:r>
            <a:br>
              <a:rPr lang="el-GR" sz="1600" dirty="0"/>
            </a:br>
            <a:r>
              <a:rPr lang="el-GR" sz="1600" dirty="0"/>
              <a:t>Τα ΑΠΥΣΔΕ έχουν τις εξής αρμοδιότητες:</a:t>
            </a:r>
            <a:r>
              <a:rPr lang="el-GR" dirty="0"/>
              <a:t/>
            </a:r>
            <a:br>
              <a:rPr lang="el-GR" dirty="0"/>
            </a:br>
            <a:endParaRPr lang="el-GR" dirty="0"/>
          </a:p>
        </p:txBody>
      </p:sp>
      <p:sp>
        <p:nvSpPr>
          <p:cNvPr id="3" name="2 - Θέση περιεχομένου"/>
          <p:cNvSpPr>
            <a:spLocks noGrp="1"/>
          </p:cNvSpPr>
          <p:nvPr>
            <p:ph idx="1"/>
          </p:nvPr>
        </p:nvSpPr>
        <p:spPr>
          <a:xfrm>
            <a:off x="457200" y="1600200"/>
            <a:ext cx="8229600" cy="4829196"/>
          </a:xfrm>
        </p:spPr>
        <p:txBody>
          <a:bodyPr>
            <a:normAutofit fontScale="25000" lnSpcReduction="20000"/>
          </a:bodyPr>
          <a:lstStyle/>
          <a:p>
            <a:r>
              <a:rPr lang="el-GR" dirty="0"/>
              <a:t>Συντάσσουν τους πίνακες υποψηφίων προϊσταμένων των γραφείων δευτεροβάθμιας εκπαίδευσης, των προϊσταμένων γραφείων τεχνικής επαγγελματικής εκπαίδευσης (ΤΕΕ), καθώς και των προϊσταμένων των γραφείων φυσικής αγωγής που εδρεύουν στην περιοχή της οικείας περιφερειακής διεύθυνσης.</a:t>
            </a:r>
          </a:p>
          <a:p>
            <a:r>
              <a:rPr lang="el-GR" dirty="0"/>
              <a:t>Προτείνουν την τοποθέτηση των επιλεγέντων προϊσταμένων των γραφείων δευτεροβάθμιας εκπαίδευσης, των προϊσταμένων γραφείων τεχνικής επαγγελματικής εκπαίδευσης (ΤΕΕ) και των προϊσταμένων των γραφείων φυσικής αγωγής που εδρεύουν στην περιοχή της οικείας περιφερειακής διεύθυνσης.</a:t>
            </a:r>
          </a:p>
          <a:p>
            <a:r>
              <a:rPr lang="el-GR" dirty="0"/>
              <a:t>Συντάσσουν τους πίνακες υποψηφίων διευθυντών των πειραματικών γυμνασίων και ενιαίων λυκείων που λειτουργούν στην περιοχή της οικείας περιφερειακής διεύθυνσης. </a:t>
            </a:r>
          </a:p>
          <a:p>
            <a:r>
              <a:rPr lang="el-GR" dirty="0"/>
              <a:t>Προτείνουν την τοποθέτηση των επιλεγέντων διευθυντών των πειραματικών γυμνασίων και ενιαίων λυκείων που λειτουργούν στην περιοχή της οικείας περιφερειακής διεύθυνσης.</a:t>
            </a:r>
          </a:p>
          <a:p>
            <a:r>
              <a:rPr lang="el-GR" dirty="0"/>
              <a:t>Προτείνουν τη μετάθεση των προϊσταμένων των γραφείων της δευτεροβάθμιας εκπαίδευσης, των προϊσταμένων γραφείων ΤΕΕ και των προϊσταμένων των γραφείων φυσικής αγωγής από γραφείο σε γραφείο της ίδιας περιφερειακής διεύθυνσης.</a:t>
            </a:r>
          </a:p>
          <a:p>
            <a:r>
              <a:rPr lang="el-GR" dirty="0"/>
              <a:t>Εισηγούνται τον ορισμό αναπληρωτών των διευθυντών των διευθύνσεων δευτεροβάθμιας εκπαίδευσης που εδρεύουν στην περιοχή της οικείας περιφερειακής διεύθυνσης.</a:t>
            </a:r>
          </a:p>
          <a:p>
            <a:r>
              <a:rPr lang="el-GR" dirty="0"/>
              <a:t>Εισηγούνται τον ορισμό αναπληρωτών των προϊσταμένων γραφείων εκπαίδευσης, των προϊσταμένων γραφείων ΤΕΕ και των προϊσταμένων των γραφείων φυσικής αγωγής της οικείας περιφερειακής διεύθυνσης.</a:t>
            </a:r>
          </a:p>
          <a:p>
            <a:r>
              <a:rPr lang="el-GR" dirty="0"/>
              <a:t>Εισηγούνται τον ορισμό προσωρινών αναπληρωτών διευθυντών στα πειραματικά σχολεία.</a:t>
            </a:r>
          </a:p>
          <a:p>
            <a:r>
              <a:rPr lang="el-GR" dirty="0"/>
              <a:t>Γνωμοδοτούν, ύστερα από ακρόασή τους, για την απαλλαγή από τα καθήκοντά τους των διευθυντών των σχολικών μονάδων και </a:t>
            </a:r>
            <a:r>
              <a:rPr lang="el-GR"/>
              <a:t>των </a:t>
            </a:r>
            <a:r>
              <a:rPr lang="el-GR" smtClean="0"/>
              <a:t>ΕΚ</a:t>
            </a:r>
            <a:r>
              <a:rPr lang="el-GR" dirty="0"/>
              <a:t>, των υποδιευθυντών των σχολικών μονάδων και των υπεύθυνων τομέων ΣΕΚ, των προϊσταμένων των τμημάτων εκπαιδευτικών θεμάτων, των προϊσταμένων γραφείων δευτεροβάθμιας εκπαίδευσης, των προϊσταμένων </a:t>
            </a:r>
            <a:r>
              <a:rPr lang="el-GR"/>
              <a:t>γραφείων </a:t>
            </a:r>
            <a:r>
              <a:rPr lang="el-GR" smtClean="0"/>
              <a:t>, </a:t>
            </a:r>
            <a:r>
              <a:rPr lang="el-GR" dirty="0"/>
              <a:t>των προϊσταμένων γραφείων φυσικής αγωγής και των διευθυντών των πειραματικών σχολείων. </a:t>
            </a:r>
          </a:p>
          <a:p>
            <a:r>
              <a:rPr lang="el-GR" dirty="0"/>
              <a:t>Προτείνουν την απόσπαση εκπαιδευτικών σε θέσεις διοικητικών υπαλλήλων των περιφερειακών διευθύνσεων εκπαίδευσης, για μια τριετία. </a:t>
            </a:r>
          </a:p>
          <a:p>
            <a:r>
              <a:rPr lang="el-GR" sz="4800" u="sng" dirty="0"/>
              <a:t>Εκδικάζουν ενστάσεις κατά των πινάκων προακτέων που συντάσσονται από τα περιφερειακά συμβούλια.</a:t>
            </a:r>
          </a:p>
          <a:p>
            <a:r>
              <a:rPr lang="el-GR" sz="4800" u="sng" dirty="0"/>
              <a:t>Εκδικάζουν πειθαρχικές υποθέσεις κατά διευθυντών σχολικών μονάδων και ΣΕΚ, προϊσταμένων των τμημάτων εκπαιδευτικών θεμάτων, προϊσταμένων γραφείων δευτεροβάθμιας εκπαίδευσης, προϊσταμένων γραφείων </a:t>
            </a:r>
            <a:r>
              <a:rPr lang="el-GR" sz="4800" u="sng" dirty="0" smtClean="0"/>
              <a:t>, </a:t>
            </a:r>
            <a:r>
              <a:rPr lang="el-GR" sz="4800" u="sng" dirty="0"/>
              <a:t>προϊσταμένων γραφείων φυσικής αγωγής καθώς και τακτικών και αναπληρωματικών μελών των περιφερειακών συμβουλίων, εκτός από τις πειθαρχικές υποθέσεις των προέδρων τους όταν αυτοί είναι διευθυντές εκπαίδευσης.</a:t>
            </a:r>
          </a:p>
          <a:p>
            <a:r>
              <a:rPr lang="el-GR" dirty="0"/>
              <a:t>Εκδικάζουν ενστάσεις του εκπαιδευτικού προσωπικού κατά των πειθαρχικών αποφάσεων των διευθυντών εκπαίδευσης, των προϊσταμένων των ΚΔΑΥ, των προϊσταμένων γραφείων δευτεροβάθμιας εκπαίδευσης και των προϊσταμένων γραφείων ΤΕΕ.</a:t>
            </a:r>
          </a:p>
          <a:p>
            <a:r>
              <a:rPr lang="el-GR" dirty="0"/>
              <a:t>Γνωμοδοτούν για τη συνάφεια των μεταπτυχιακών τίτλων σπουδών των προϊσταμένων γραφείων δευτεροβάθμιας εκπαίδευσης, των προϊσταμένων γραφείων ΤΕΕ και γραφείων φυσικής αγωγής και των τακτικών και αναπληρωματικών μελών των περιφερειακών υπηρεσιακών συμβουλίων με το αντικείμενο της απασχόλησής τους.</a:t>
            </a:r>
          </a:p>
          <a:p>
            <a:r>
              <a:rPr lang="el-GR" sz="4800" dirty="0"/>
              <a:t>Αποφασίζουν για τη διαθεσιμότητα λόγω ασθενείας, των προϊσταμένων γραφείων δευτεροβάθμιας εκπαίδευσης, των προϊσταμένων γραφείων </a:t>
            </a:r>
            <a:r>
              <a:rPr lang="el-GR" sz="4800" dirty="0" smtClean="0"/>
              <a:t>, </a:t>
            </a:r>
            <a:r>
              <a:rPr lang="el-GR" sz="4800" dirty="0"/>
              <a:t>των γραφείων φυσικής αγωγής και των τακτικών και αναπληρωματικών μελών των ΠΥΣΔΕ.</a:t>
            </a:r>
          </a:p>
          <a:p>
            <a:r>
              <a:rPr lang="el-GR" dirty="0"/>
              <a:t>Αποφασίζουν για την απόλυση λόγω σωματικής ή πνευματικής ανικανότητας, καθώς και για τον αναδιορισμό τους, των προϊσταμένων γραφείων δευτεροβάθμιας εκπαίδευσης, των προϊσταμένων γραφείων </a:t>
            </a:r>
            <a:r>
              <a:rPr lang="el-GR" dirty="0" smtClean="0"/>
              <a:t> </a:t>
            </a:r>
            <a:r>
              <a:rPr lang="el-GR" dirty="0"/>
              <a:t>και των γραφείων φυσικής αγωγής και των τακτικών και αναπληρωματικών μελών των περιφερειακών υπηρεσιακών συμβουλίων.</a:t>
            </a:r>
          </a:p>
          <a:p>
            <a:r>
              <a:rPr lang="el-GR" dirty="0"/>
              <a:t>Εξετάζουν προσφυγές των προϊσταμένων γραφείων δευτεροβάθμιας εκπαίδευσης, των προϊσταμένων γραφείων </a:t>
            </a:r>
            <a:r>
              <a:rPr lang="el-GR" dirty="0" smtClean="0"/>
              <a:t> </a:t>
            </a:r>
            <a:r>
              <a:rPr lang="el-GR" dirty="0"/>
              <a:t>και των γραφείων φυσικής αγωγής και των τακτικών και αναπληρωματικών μελών των περιφερειακών υπηρεσιακών συμβουλίων κατά αποφάσεων εκκαθαριστών με τις οποίες έγινε περικοπή των αποδοχών τους.</a:t>
            </a:r>
          </a:p>
          <a:p>
            <a:r>
              <a:rPr lang="el-GR" dirty="0"/>
              <a:t>Γνωμοδοτούν για την απαλλαγή από τα καθήκοντά τους των διευθυντών και υποδιευθυντών των σχολικών μονάδων και των προϊσταμένων των τμημάτων εκπαιδευτικών θεμάτων.</a:t>
            </a:r>
          </a:p>
          <a:p>
            <a:r>
              <a:rPr lang="el-GR" dirty="0"/>
              <a:t>Αποφασίζουν για τη θέση σε δυνητική αργία και για την επαναφορά στην άσκηση των καθηκόντων τους των προϊσταμένων γραφείων δευτεροβάθμιας εκπαίδευσης, φυσικής αγωγής και </a:t>
            </a:r>
            <a:r>
              <a:rPr lang="el-GR" dirty="0" smtClean="0"/>
              <a:t> </a:t>
            </a:r>
            <a:r>
              <a:rPr lang="el-GR" dirty="0"/>
              <a:t>και των τακτικών και αναπληρωματικών μελών των περιφερειακών υπηρεσιακών συμβουλίων.</a:t>
            </a:r>
          </a:p>
          <a:p>
            <a:r>
              <a:rPr lang="el-GR" dirty="0"/>
              <a:t>Γνωμοδοτεί για τη χορήγηση αδειών υπηρεσιακής εκπαίδευσης, καθώς και για την ανάκλησή τους.</a:t>
            </a:r>
          </a:p>
          <a:p>
            <a:r>
              <a:rPr lang="el-GR" dirty="0"/>
              <a:t>Γνωμοδοτεί για τη χορήγηση αυξημένων αποδοχών σε εκπαιδευτικούς που βρίσκονται σε άδεια υπηρεσιακής εκπαίδευσης.</a:t>
            </a:r>
          </a:p>
          <a:p>
            <a:r>
              <a:rPr lang="el-GR" sz="5600" u="sng" dirty="0"/>
              <a:t>Γνωμοδοτεί για τη χορήγηση αδειών χωρίς αποδοχές.</a:t>
            </a:r>
          </a:p>
          <a:p>
            <a:endParaRPr lang="el-G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1600" b="1" dirty="0"/>
              <a:t>Άρθρο 18</a:t>
            </a:r>
            <a:r>
              <a:rPr lang="el-GR" sz="1600" dirty="0"/>
              <a:t/>
            </a:r>
            <a:br>
              <a:rPr lang="el-GR" sz="1600" dirty="0"/>
            </a:br>
            <a:r>
              <a:rPr lang="el-GR" sz="1600" dirty="0"/>
              <a:t>Αρμοδιότητες ΚΥΣΔΕ</a:t>
            </a:r>
            <a:br>
              <a:rPr lang="el-GR" sz="1600" dirty="0"/>
            </a:br>
            <a:r>
              <a:rPr lang="el-GR" sz="1600" dirty="0"/>
              <a:t>Το ΚΥΣΔE έχει τις εξής αρμοδιότητες:</a:t>
            </a:r>
            <a:r>
              <a:rPr lang="el-GR" dirty="0"/>
              <a:t/>
            </a:r>
            <a:br>
              <a:rPr lang="el-GR" dirty="0"/>
            </a:br>
            <a:endParaRPr lang="el-GR" dirty="0"/>
          </a:p>
        </p:txBody>
      </p:sp>
      <p:sp>
        <p:nvSpPr>
          <p:cNvPr id="3" name="2 - Θέση περιεχομένου"/>
          <p:cNvSpPr>
            <a:spLocks noGrp="1"/>
          </p:cNvSpPr>
          <p:nvPr>
            <p:ph idx="1"/>
          </p:nvPr>
        </p:nvSpPr>
        <p:spPr/>
        <p:txBody>
          <a:bodyPr>
            <a:normAutofit fontScale="62500" lnSpcReduction="20000"/>
          </a:bodyPr>
          <a:lstStyle/>
          <a:p>
            <a:r>
              <a:rPr lang="el-GR" dirty="0"/>
              <a:t>Εκδικάζει εφέσεις των εκπαιδευτικών κατά πειθαρχικών αποφάσεων των περιφερειακών διευθυντών εκπαίδευσης.</a:t>
            </a:r>
          </a:p>
          <a:p>
            <a:r>
              <a:rPr lang="el-GR" dirty="0"/>
              <a:t>Εισηγείται την απονομή ηθικών αμοιβών σε εκπαιδευτικούς της δευτεροβάθμιας εκπαίδευσης.</a:t>
            </a:r>
          </a:p>
          <a:p>
            <a:r>
              <a:rPr lang="el-GR" dirty="0">
                <a:solidFill>
                  <a:srgbClr val="0070C0"/>
                </a:solidFill>
              </a:rPr>
              <a:t>Προτείνει τις μεταθέσεις εκπαιδευτικών από νομό σε άλλο νομό, εκτός από τις αμοιβαίες μεταθέσεις εντός της ίδιας περιφερειακής διεύθυνσης, καθώς και τις μεταθέσεις στα πειραματικά, στα μουσικά και στα διαπολιτισμικά σχολεία της δευτεροβάθμιας εκπαίδευσης.</a:t>
            </a:r>
          </a:p>
          <a:p>
            <a:r>
              <a:rPr lang="el-GR" u="sng" dirty="0"/>
              <a:t>Προτείνει την οριστική τοποθέτηση σε άλλο ΠΥΣΠΕ εκπαιδευτικών που επανέρχονται από σχολεία του εξωτερικού.</a:t>
            </a:r>
          </a:p>
          <a:p>
            <a:r>
              <a:rPr lang="el-GR" u="sng" dirty="0"/>
              <a:t>Γνωμοδοτεί για αποσπάσεις εκπαιδευτικών από νομό σε άλλο νομό.</a:t>
            </a:r>
          </a:p>
          <a:p>
            <a:r>
              <a:rPr lang="el-GR" u="sng" dirty="0"/>
              <a:t>Γνωμοδοτεί για τη μετάταξη εκπαιδευτικών.</a:t>
            </a:r>
          </a:p>
          <a:p>
            <a:r>
              <a:rPr lang="el-GR" dirty="0"/>
              <a:t>Γνωμοδοτεί για την απομάκρυνση εκπαιδευτικών ύστερα από υπαιτιότητά τους, από νομό σε άλλο νομό.</a:t>
            </a:r>
          </a:p>
          <a:p>
            <a:endParaRPr lang="el-G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96908"/>
          </a:xfrm>
        </p:spPr>
        <p:txBody>
          <a:bodyPr>
            <a:normAutofit fontScale="90000"/>
          </a:bodyPr>
          <a:lstStyle/>
          <a:p>
            <a:r>
              <a:rPr lang="el-GR" sz="1800" dirty="0" smtClean="0"/>
              <a:t>ΔΙΔΑΚΤΙΚΟ ΠΡΟΣΩΠΙΚΟ (Δ.Π.) - ΣΥΛΛΟΓΟΣ ΔΙΔΑΣΚΟΝΤΩΝ (Σ.Δ.) </a:t>
            </a:r>
            <a:br>
              <a:rPr lang="el-GR" sz="1800" dirty="0" smtClean="0"/>
            </a:br>
            <a:r>
              <a:rPr lang="el-GR" sz="1800" dirty="0" smtClean="0"/>
              <a:t>Άρθρο 36 </a:t>
            </a:r>
            <a:br>
              <a:rPr lang="el-GR" sz="1800" dirty="0" smtClean="0"/>
            </a:br>
            <a:r>
              <a:rPr lang="el-GR" sz="1800" dirty="0" smtClean="0"/>
              <a:t>Καθήκοντα και αρμοδιότητες των εκπαιδευτικών - διδασκόντων </a:t>
            </a:r>
            <a:r>
              <a:rPr lang="el-GR" dirty="0" smtClean="0"/>
              <a:t/>
            </a:r>
            <a:br>
              <a:rPr lang="el-GR" dirty="0" smtClean="0"/>
            </a:br>
            <a:endParaRPr lang="el-GR" dirty="0"/>
          </a:p>
        </p:txBody>
      </p:sp>
      <p:sp>
        <p:nvSpPr>
          <p:cNvPr id="3" name="2 - Θέση περιεχομένου"/>
          <p:cNvSpPr>
            <a:spLocks noGrp="1"/>
          </p:cNvSpPr>
          <p:nvPr>
            <p:ph idx="1"/>
          </p:nvPr>
        </p:nvSpPr>
        <p:spPr>
          <a:xfrm>
            <a:off x="457200" y="857232"/>
            <a:ext cx="8229600" cy="6000768"/>
          </a:xfrm>
        </p:spPr>
        <p:txBody>
          <a:bodyPr>
            <a:noAutofit/>
          </a:bodyPr>
          <a:lstStyle/>
          <a:p>
            <a:r>
              <a:rPr lang="el-GR" sz="1000" dirty="0" smtClean="0"/>
              <a:t>Οι εκπαιδευτικοί επιτελούν έργο υψηλής κοινωνικής ευθύνης. Στο έργο τους περιλαμβάνεται η διδασκαλία, η εκπαίδευση και η διαπαιδαγώγηση των μαθητών. Η πρόοδος, η οικονομική ανάπτυξη, ο πολιτισμός και η συνοχή της κοινωνίας εξαρτώνται σε μεγάλο βαθμό από την ποιότητα της εκπαίδευσης και κατ ́ επέκταση από τη συμβολή και την προσπάθεια των εκπαιδευτικών. Τα καθήκοντα και οι αρμοδιότητες των εκπαιδευτικών οφείλουν να εναρμονίζονται με τους στόχους αυτούς. </a:t>
            </a:r>
            <a:br>
              <a:rPr lang="el-GR" sz="1000" dirty="0" smtClean="0"/>
            </a:br>
            <a:r>
              <a:rPr lang="el-GR" sz="1000" dirty="0" smtClean="0"/>
              <a:t>Ειδικότερα οι εκπαιδευτικοί: </a:t>
            </a:r>
            <a:br>
              <a:rPr lang="el-GR" sz="1000" dirty="0" smtClean="0"/>
            </a:br>
            <a:r>
              <a:rPr lang="el-GR" sz="1000" dirty="0" smtClean="0"/>
              <a:t>1. Διδάσκουν στους μαθητές τα διάφορα γνωστικά αντικείμενα σύμφωνα με το ισχύον πρόγραμμα σπουδών. Διαπαιδαγωγούν και εκπαιδεύουν τους μαθητές σύμφωνα με τους σκοπούς και τους στόχους της εκπαίδευσης και </a:t>
            </a:r>
            <a:br>
              <a:rPr lang="el-GR" sz="1000" dirty="0" smtClean="0"/>
            </a:br>
            <a:r>
              <a:rPr lang="el-GR" sz="1000" dirty="0" smtClean="0"/>
              <a:t>μέσα στο πλαίσιο της εκπαιδευτικής πολιτικής, με την καθοδήγηση των Σχολικών Συμβούλων και των στελεχών της διοίκησης της εκπαίδευσης. </a:t>
            </a:r>
            <a:br>
              <a:rPr lang="el-GR" sz="1000" dirty="0" smtClean="0"/>
            </a:br>
            <a:r>
              <a:rPr lang="el-GR" sz="1000" u="sng" dirty="0" smtClean="0"/>
              <a:t>2. Προγραμματίζουν τη διδακτέα ύλη των μαθημάτων τους και συμμετέχουν στον γενικότερο προγραμματισμό δραστηριοτήτων της σχολικής μονάδας λαμβάνοντας υπόψη τους τις οδηγίες του ΥΠΑΙ.Θ., του Παιδαγωγικού Ινστιτούτου (ΙΕΠ.) και των Σχολικών Συμβούλων. </a:t>
            </a:r>
            <a:br>
              <a:rPr lang="el-GR" sz="1000" u="sng" dirty="0" smtClean="0"/>
            </a:br>
            <a:r>
              <a:rPr lang="el-GR" sz="1000" u="sng" dirty="0" smtClean="0"/>
              <a:t>3. Προετοιμάζουν καθημερινά και οργανώνουν το μάθημά τους, εφαρμόζοντας σύγχρονες και κατάλληλες μεθόδους διδασκαλίας με βάση τις ανάγκες των μαθητών και τις ιδιαιτερότητες των γνωστικών αντικειμένων. </a:t>
            </a:r>
            <a:r>
              <a:rPr lang="el-GR" sz="1000" dirty="0" smtClean="0"/>
              <a:t/>
            </a:r>
            <a:br>
              <a:rPr lang="el-GR" sz="1000" dirty="0" smtClean="0"/>
            </a:br>
            <a:r>
              <a:rPr lang="el-GR" sz="1000" dirty="0" smtClean="0">
                <a:solidFill>
                  <a:srgbClr val="0070C0"/>
                </a:solidFill>
              </a:rPr>
              <a:t>4. Συνεργάζονται με τους μαθητές, σέβονται την προσωπικότητά τους, καλλιεργούν και εμπνέουν σ` αυτούς, κυρίως με το παράδειγμά τους, δημοκρατική συμπεριφορά. </a:t>
            </a:r>
            <a:r>
              <a:rPr lang="el-GR" sz="1000" dirty="0" smtClean="0"/>
              <a:t/>
            </a:r>
            <a:br>
              <a:rPr lang="el-GR" sz="1000" dirty="0" smtClean="0"/>
            </a:br>
            <a:r>
              <a:rPr lang="el-GR" sz="1000" dirty="0" smtClean="0">
                <a:solidFill>
                  <a:srgbClr val="0070C0"/>
                </a:solidFill>
              </a:rPr>
              <a:t>5. Συμμετέχουν υποχρεωτικά στις συνεδριάσεις του Συλλόγου Διδασκόντων, στις παιδαγωγικές συναντήσεις και στα σεμινάρια επιμόρφωσης που πραγματοποιούνται σύμφωνα με τις κείμενες διατάξεις, και εκφράζουν ελεύθερα τις </a:t>
            </a:r>
            <a:r>
              <a:rPr lang="el-GR" sz="1000" dirty="0" smtClean="0">
                <a:solidFill>
                  <a:srgbClr val="0070C0"/>
                </a:solidFill>
              </a:rPr>
              <a:t>παιδαγωγικές </a:t>
            </a:r>
            <a:r>
              <a:rPr lang="el-GR" sz="1000" dirty="0" smtClean="0">
                <a:solidFill>
                  <a:srgbClr val="0070C0"/>
                </a:solidFill>
              </a:rPr>
              <a:t>απόψεις τους. </a:t>
            </a:r>
            <a:r>
              <a:rPr lang="el-GR" sz="1000" dirty="0" smtClean="0"/>
              <a:t/>
            </a:r>
            <a:br>
              <a:rPr lang="el-GR" sz="1000" dirty="0" smtClean="0"/>
            </a:br>
            <a:r>
              <a:rPr lang="el-GR" sz="1000" dirty="0" smtClean="0"/>
              <a:t>6. Δέχονται στην τάξη τους Σχολικούς Συμβούλους κατά τη διάρκεια της διδασκαλίας και συνεργάζονται μαζί τους. Οι επισκέψεις αυτές γίνονται ύστερα από σχετική συνεννόηση με το διδάσκοντα. Μετά το πέρας της επίσκεψης οι Σχολικοί Σύμβουλοι εξετάζουν και συζητούν με το διδάσκοντα τα τυχόν διδακτικά και μεθοδολογικά προβλήματα που διαπιστώθηκαν. </a:t>
            </a:r>
          </a:p>
          <a:p>
            <a:r>
              <a:rPr lang="el-GR" sz="1000" u="sng" dirty="0" smtClean="0"/>
              <a:t>7. Ενημερώνονται από τον Διευθυντή του σχολείου και τηρούν τους νόμους, τα διατάγματα, τις αποφάσεις, τις οδηγίες, τις εγκυκλίους και τα βιβλία. Αναλαμβάνουν τις </a:t>
            </a:r>
            <a:r>
              <a:rPr lang="el-GR" sz="1000" u="sng" dirty="0" err="1" smtClean="0"/>
              <a:t>εξωδιδακτικές</a:t>
            </a:r>
            <a:r>
              <a:rPr lang="el-GR" sz="1000" u="sng" dirty="0" smtClean="0"/>
              <a:t> εργασίες του σχολείου, συμβάλλοντας έτσι έμπρακτα στη συλλογική λειτουργία του. </a:t>
            </a:r>
            <a:r>
              <a:rPr lang="el-GR" sz="1000" dirty="0" smtClean="0"/>
              <a:t/>
            </a:r>
            <a:br>
              <a:rPr lang="el-GR" sz="1000" dirty="0" smtClean="0"/>
            </a:br>
            <a:r>
              <a:rPr lang="el-GR" sz="1000" dirty="0" smtClean="0"/>
              <a:t>8. Συνεργάζονται με εκπαιδευτικούς που επιμορφώνονται ή με ασκούμενους φοιτητές για την πραγματοποίηση διδασκαλιών από τους </a:t>
            </a:r>
            <a:r>
              <a:rPr lang="el-GR" sz="1000" dirty="0" err="1" smtClean="0"/>
              <a:t>επιμορφούμενους</a:t>
            </a:r>
            <a:r>
              <a:rPr lang="el-GR" sz="1000" dirty="0" smtClean="0"/>
              <a:t> ή τους ίδιους. Προηγείται σχετική ενημέρωση από το Διευθυντή του σχολείου και ένταξη αυτών των διδασκαλιών στον προγραμματισμό δραστηριοτήτων της σχολικής μονάδας. </a:t>
            </a:r>
            <a:br>
              <a:rPr lang="el-GR" sz="1000" dirty="0" smtClean="0"/>
            </a:br>
            <a:r>
              <a:rPr lang="el-GR" sz="1000" dirty="0" smtClean="0"/>
              <a:t>9. Μεριμνούν για τη δημιουργία κλίματος αρμονικής συνεργασίας και συνεχούς και αμφίδρομης επικοινωνίας με τους γονείς και κηδεμόνες των μαθητών και τους ενημερώνουν για τη φοίτηση, τη διαγωγή και την επίδοση των παιδιών τους. </a:t>
            </a:r>
            <a:br>
              <a:rPr lang="el-GR" sz="1000" dirty="0" smtClean="0"/>
            </a:br>
            <a:r>
              <a:rPr lang="el-GR" sz="1000" dirty="0" smtClean="0"/>
              <a:t>10. Φροντίζουν για την πρόοδο όλων των μαθητών τους και τους προσφέρουν παιδεία διανοητική, ηθική και κοινωνική. Ενδιαφέρονται για η δημιουργία υγιεινών συνθηκών παραμονής των μαθητών τους το σχολείο και συμβάλλουν στην επιτυχία όλων των εκδηλώσεων που οργανώνονται από την τάξη και το σχολείο. </a:t>
            </a:r>
            <a:br>
              <a:rPr lang="el-GR" sz="1000" dirty="0" smtClean="0"/>
            </a:br>
            <a:r>
              <a:rPr lang="el-GR" sz="1000" u="sng" dirty="0" smtClean="0"/>
              <a:t>11. Προσέρχονται στο σχολείο έγκαιρα πριν από την έναρξη της διδασκαλίας των μαθημάτων τους, εφαρμόζουν το ωρολόγιο πρόγραμμα και δεν παραβιάζουν την ώρα έναρξης και λήξης των μαθημάτων. </a:t>
            </a:r>
            <a:br>
              <a:rPr lang="el-GR" sz="1000" u="sng" dirty="0" smtClean="0"/>
            </a:br>
            <a:r>
              <a:rPr lang="el-GR" sz="1000" u="sng" dirty="0" smtClean="0"/>
              <a:t>12. Παρίστανται στο χώρο συγκέντρωσης των μαθητών κατά την έναρξη λειτουργίας του σχολικού ωραρίου και κάθε φορά που ο Σύλλογος των Διδασκόντων απευθύνεται στο σύνολο των μαθητών. Με τον τρόπο αυτό δίνεται το αναγκαίο κύρος στη συλλογική λειτουργία του σχολείου. </a:t>
            </a:r>
            <a:r>
              <a:rPr lang="el-GR" sz="1000" dirty="0" smtClean="0"/>
              <a:t/>
            </a:r>
            <a:br>
              <a:rPr lang="el-GR" sz="1000" dirty="0" smtClean="0"/>
            </a:br>
            <a:r>
              <a:rPr lang="el-GR" sz="1000" dirty="0" smtClean="0"/>
              <a:t>13. Ενδιαφέρονται για τις συνθήκες ζωής των μαθητών τους στην οικογένεια και στο ευρύτερο κοινωνικό περιβάλλον, λαμβάνουν υπόψη τους παράγοντες που επηρεάζουν την πρόοδο και συμπεριφορά των μαθητών τους και υιοθετούν κατάλληλες παιδαγωγικές ενέργειες, ώστε να αντιμετωπισθούν πιθανά προβλήματα. </a:t>
            </a:r>
            <a:br>
              <a:rPr lang="el-GR" sz="1000" dirty="0" smtClean="0"/>
            </a:br>
            <a:r>
              <a:rPr lang="el-GR" sz="1000" dirty="0" smtClean="0"/>
              <a:t>14. Για θέματα που αφορούν το σχολείο προβαίνουν σε ανακοινώσεις προς τους μαθητές, τους γονείς ή τους πολίτες μόνο με τη σύμφωνη γνώμη του Διευθυντή και του Συλλόγου Διδασκόντων. </a:t>
            </a:r>
            <a:br>
              <a:rPr lang="el-GR" sz="1000" dirty="0" smtClean="0"/>
            </a:br>
            <a:endParaRPr lang="el-GR" sz="1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285728"/>
            <a:ext cx="8229600" cy="6357982"/>
          </a:xfrm>
        </p:spPr>
        <p:txBody>
          <a:bodyPr>
            <a:normAutofit fontScale="40000" lnSpcReduction="20000"/>
          </a:bodyPr>
          <a:lstStyle/>
          <a:p>
            <a:r>
              <a:rPr lang="el-GR" u="sng" dirty="0" smtClean="0"/>
              <a:t>15. Ενθαρρύνουν τους μαθητές να συμμετέχουν ενεργά στη διαμόρφωση και λήψη αποφάσεων για θέματα που αφορούν τους ίδιους και το σχολείο και καλλιεργούν τις αρχές και το πνεύμα αλληλεγγύης και συλλογικότητας. </a:t>
            </a:r>
            <a:br>
              <a:rPr lang="el-GR" u="sng" dirty="0" smtClean="0"/>
            </a:br>
            <a:r>
              <a:rPr lang="el-GR" u="sng" dirty="0" smtClean="0"/>
              <a:t>16. Συνεργάζονται με το Διευθυντή, τους γονείς και τους αρμόδιους Σχολικούς Συμβούλους για την καλύτερη δυνατή παιδαγωγική αντιμετώπιση προβλημάτων συμπεριφοράς, σεβόμενοι την προσωπικότητα και τα δικαιώματα των μαθητών. Δεν επιτρέπεται να απομακρύνουν τους μαθητές από την τάξη κατά τις ώρες διδασκαλίας χωρίς σημαντικό λόγο. Εάν απομακρύνουν μαθητή από την αίθουσα, ενημερώνουν το Διευθυντή και φροντίζουν στο σημείο αυτό να εφαρμόζονται οι κείμενες διατάξεις. </a:t>
            </a:r>
            <a:r>
              <a:rPr lang="el-GR" dirty="0" smtClean="0"/>
              <a:t/>
            </a:r>
            <a:br>
              <a:rPr lang="el-GR" dirty="0" smtClean="0"/>
            </a:br>
            <a:r>
              <a:rPr lang="el-GR" u="sng" dirty="0" smtClean="0"/>
              <a:t>17. Παραμένουν στο σχολείο κατά τις εργάσιμες ημέρες πέρα από το ωράριο διδασκαλίας τους, για να προσφέρουν και άλλες υπηρεσίες που συνδέονται με το γενικότερο εκπαιδευτικό έργο, σύμφωνα με τις ισχύουσες διατάξεις. Οι προσφερόμενες υπηρεσίες από κάθε εκπαιδευτικό καθορίζονται με πράξη του Διευθυντή του σχολείου. </a:t>
            </a:r>
            <a:r>
              <a:rPr lang="el-GR" dirty="0" smtClean="0"/>
              <a:t/>
            </a:r>
            <a:br>
              <a:rPr lang="el-GR" dirty="0" smtClean="0"/>
            </a:br>
            <a:r>
              <a:rPr lang="el-GR" dirty="0" smtClean="0">
                <a:solidFill>
                  <a:srgbClr val="0070C0"/>
                </a:solidFill>
              </a:rPr>
              <a:t>18. Αναλαμβάνουν καθήκοντα εφημερευόντων, έχουν την ευθύνη της επιτήρησης και της προστασίας των μαθητών και επιμελούνται την καθαριότητα των σχολικών χώρων και </a:t>
            </a:r>
            <a:r>
              <a:rPr lang="el-GR" dirty="0" err="1" smtClean="0">
                <a:solidFill>
                  <a:srgbClr val="0070C0"/>
                </a:solidFill>
              </a:rPr>
              <a:t>ό,τι</a:t>
            </a:r>
            <a:r>
              <a:rPr lang="el-GR" dirty="0" smtClean="0">
                <a:solidFill>
                  <a:srgbClr val="0070C0"/>
                </a:solidFill>
              </a:rPr>
              <a:t> άλλο σχετίζεται με την υγιεινή και την ασφάλειά τους. </a:t>
            </a:r>
            <a:br>
              <a:rPr lang="el-GR" dirty="0" smtClean="0">
                <a:solidFill>
                  <a:srgbClr val="0070C0"/>
                </a:solidFill>
              </a:rPr>
            </a:br>
            <a:r>
              <a:rPr lang="el-GR" dirty="0" smtClean="0">
                <a:solidFill>
                  <a:srgbClr val="0070C0"/>
                </a:solidFill>
              </a:rPr>
              <a:t>19. Είναι υπεύθυνοι για την επιτήρηση των μαθητών μέσα στην τάξη, εισέρχονται στην αίθουσα μαζί τους και εξέρχονται μετά την αποχώρησή αυτών. </a:t>
            </a:r>
            <a:r>
              <a:rPr lang="el-GR" dirty="0" smtClean="0"/>
              <a:t/>
            </a:r>
            <a:br>
              <a:rPr lang="el-GR" dirty="0" smtClean="0"/>
            </a:br>
            <a:r>
              <a:rPr lang="el-GR" u="dbl" dirty="0" smtClean="0"/>
              <a:t>20. Μετέχουν στις επιτροπές που συγκροτούνται από τους Διευθυντές των σχολικών μονάδων, τους Διευθυντές Εκπαίδευσης και τους Προϊσταμένους Γραφείων ή τους Σχολικούς Συμβούλους, όπου αυτό απαιτείται, σύμφωνα με την ισχύουσα νομοθεσία. </a:t>
            </a:r>
            <a:r>
              <a:rPr lang="el-GR" dirty="0" smtClean="0"/>
              <a:t/>
            </a:r>
            <a:br>
              <a:rPr lang="el-GR" dirty="0" smtClean="0"/>
            </a:br>
            <a:r>
              <a:rPr lang="el-GR" u="sng" dirty="0" smtClean="0"/>
              <a:t>21. Καταγράφουν στα σχετικά βιβλία μετά τη λήξη της διδακτικής ώρας τη διδασκόμενη ύλη, ελέγχουν τις απουσίες των μαθητών και υπογράφουν το ημερήσιο δελτίο απουσιών. </a:t>
            </a:r>
            <a:br>
              <a:rPr lang="el-GR" u="sng" dirty="0" smtClean="0"/>
            </a:br>
            <a:r>
              <a:rPr lang="el-GR" u="sng" dirty="0" smtClean="0"/>
              <a:t>22. Αξιολογούν αντικειμενικά την πρόοδο και την επίδοση των μαθητών τους και ενημερώνουν σχετικώς τους γονείς ή κηδεμόνες καθώς και τους ίδιους τους μαθητές. Επίσης διορθώνουν τις εργασίες των μαθητών, τις αξιολογούν και τους ενημερώνουν σχετικά. </a:t>
            </a:r>
            <a:r>
              <a:rPr lang="el-GR" dirty="0" smtClean="0"/>
              <a:t/>
            </a:r>
            <a:br>
              <a:rPr lang="el-GR" dirty="0" smtClean="0"/>
            </a:br>
            <a:r>
              <a:rPr lang="el-GR" dirty="0" smtClean="0"/>
              <a:t>23. Ανανεώνουν και εμπλουτίζουν τις γνώσεις τους σχετικά με τα διάφορα γνωστικά αντικείμενα και τις επιστήμες της αγωγής τόσο μέσω των διάφορων μορφών επιμόρφωσης και επιστημονικής - παιδαγωγικής καθοδήγησης, που παρέχονται θεσμικά από το σύστημα της οργανωμένης εκπαίδευσης, όσο και με την </a:t>
            </a:r>
            <a:r>
              <a:rPr lang="el-GR" dirty="0" err="1" smtClean="0"/>
              <a:t>αυτοεπιμόρφωση</a:t>
            </a:r>
            <a:r>
              <a:rPr lang="el-GR" dirty="0" smtClean="0"/>
              <a:t>. Τα ανωτέρω κρίνονται απαραίτητα, διότι οι ανάγκες της κοινωνίας μεταβάλλονται με γρήγορους ρυθμούς. Για να μπορεί η εκπαίδευση να ανταποκριθεί σ ́ αυτούς τους ρυθμούς, πρέπει ο εκπαιδευτικός να παρακολουθεί τις εξελίξεις με διαρκή και έγκυρη επιμόρφωση. </a:t>
            </a:r>
            <a:br>
              <a:rPr lang="el-GR" dirty="0" smtClean="0"/>
            </a:br>
            <a:r>
              <a:rPr lang="el-GR" dirty="0" smtClean="0"/>
              <a:t>24. Στις περιπτώσεις έκτακτης ανάγκης απουσίας τους από το σχολείο ενημερώνουν έγκαιρα το Διευθυντή του σχολείου για την αναπροσαρμογή του προγράμματος. </a:t>
            </a:r>
            <a:br>
              <a:rPr lang="el-GR" dirty="0" smtClean="0"/>
            </a:br>
            <a:r>
              <a:rPr lang="el-GR" u="sng" dirty="0" smtClean="0"/>
              <a:t>25. Αντικαθιστούν εκπαιδευτικό ο οποίος λείπει και, ανάλογα με την περίπτωση, ή καλύπτουν το κενό ή απασχολούν τους μαθητές, σύμφωνα με τις υποδείξεις του Διευθυντή. </a:t>
            </a:r>
          </a:p>
          <a:p>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effectLst>
            <a:outerShdw blurRad="50800" dist="38100" dir="8100000" algn="tr" rotWithShape="0">
              <a:prstClr val="black">
                <a:alpha val="40000"/>
              </a:prstClr>
            </a:outerShdw>
          </a:effectLst>
        </p:spPr>
        <p:txBody>
          <a:bodyPr/>
          <a:lstStyle/>
          <a:p>
            <a:r>
              <a:rPr lang="el-GR" dirty="0" smtClean="0"/>
              <a:t>Α΄ΔΙΟΙΚΗΤΙΚΟΥ</a:t>
            </a:r>
            <a:endParaRPr lang="el-GR" dirty="0"/>
          </a:p>
        </p:txBody>
      </p:sp>
      <p:pic>
        <p:nvPicPr>
          <p:cNvPr id="4" name="3 - Θέση περιεχομένου"/>
          <p:cNvPicPr>
            <a:picLocks noGrp="1"/>
          </p:cNvPicPr>
          <p:nvPr>
            <p:ph idx="1"/>
          </p:nvPr>
        </p:nvPicPr>
        <p:blipFill>
          <a:blip r:embed="rId3"/>
          <a:srcRect/>
          <a:stretch>
            <a:fillRect/>
          </a:stretch>
        </p:blipFill>
        <p:spPr bwMode="auto">
          <a:xfrm>
            <a:off x="500034" y="1500175"/>
            <a:ext cx="8643965" cy="3071833"/>
          </a:xfrm>
          <a:prstGeom prst="rect">
            <a:avLst/>
          </a:prstGeom>
          <a:noFill/>
          <a:ln w="9525">
            <a:noFill/>
            <a:miter lim="800000"/>
            <a:headEnd/>
            <a:tailEnd/>
          </a:ln>
        </p:spPr>
      </p:pic>
      <p:pic>
        <p:nvPicPr>
          <p:cNvPr id="5" name="4 - Εικόνα"/>
          <p:cNvPicPr/>
          <p:nvPr/>
        </p:nvPicPr>
        <p:blipFill>
          <a:blip r:embed="rId4"/>
          <a:srcRect/>
          <a:stretch>
            <a:fillRect/>
          </a:stretch>
        </p:blipFill>
        <p:spPr bwMode="auto">
          <a:xfrm>
            <a:off x="642910" y="4572008"/>
            <a:ext cx="8215370" cy="1714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r>
              <a:rPr lang="el-GR" dirty="0"/>
              <a:t>Β</a:t>
            </a:r>
            <a:r>
              <a:rPr lang="el-GR" dirty="0" smtClean="0"/>
              <a:t>΄ΔΙΟΙΚΗΤΙΚΟΥ</a:t>
            </a:r>
            <a:endParaRPr lang="el-GR" dirty="0"/>
          </a:p>
        </p:txBody>
      </p:sp>
      <p:pic>
        <p:nvPicPr>
          <p:cNvPr id="4" name="3 - Θέση περιεχομένου"/>
          <p:cNvPicPr>
            <a:picLocks noGrp="1"/>
          </p:cNvPicPr>
          <p:nvPr>
            <p:ph idx="1"/>
          </p:nvPr>
        </p:nvPicPr>
        <p:blipFill>
          <a:blip r:embed="rId3"/>
          <a:srcRect/>
          <a:stretch>
            <a:fillRect/>
          </a:stretch>
        </p:blipFill>
        <p:spPr bwMode="auto">
          <a:xfrm>
            <a:off x="571472" y="1571612"/>
            <a:ext cx="8143932" cy="46434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effectLst>
            <a:glow rad="228600">
              <a:schemeClr val="accent6">
                <a:satMod val="175000"/>
                <a:alpha val="40000"/>
              </a:schemeClr>
            </a:glow>
            <a:outerShdw blurRad="50800" dist="38100" algn="l" rotWithShape="0">
              <a:prstClr val="black">
                <a:alpha val="40000"/>
              </a:prstClr>
            </a:outerShdw>
          </a:effectLst>
        </p:spPr>
        <p:txBody>
          <a:bodyPr/>
          <a:lstStyle/>
          <a:p>
            <a:r>
              <a:rPr lang="el-GR" dirty="0"/>
              <a:t>Γ</a:t>
            </a:r>
            <a:r>
              <a:rPr lang="el-GR" dirty="0" smtClean="0"/>
              <a:t>΄ΔΙΟΙΚΗΤΙΚΟΥ</a:t>
            </a:r>
            <a:endParaRPr lang="el-GR" dirty="0"/>
          </a:p>
        </p:txBody>
      </p:sp>
      <p:pic>
        <p:nvPicPr>
          <p:cNvPr id="4" name="3 - Θέση περιεχομένου"/>
          <p:cNvPicPr>
            <a:picLocks noGrp="1"/>
          </p:cNvPicPr>
          <p:nvPr>
            <p:ph idx="1"/>
          </p:nvPr>
        </p:nvPicPr>
        <p:blipFill>
          <a:blip r:embed="rId3"/>
          <a:srcRect/>
          <a:stretch>
            <a:fillRect/>
          </a:stretch>
        </p:blipFill>
        <p:spPr bwMode="auto">
          <a:xfrm>
            <a:off x="500034" y="1428736"/>
            <a:ext cx="8429683" cy="46434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71472" y="285728"/>
            <a:ext cx="8229600" cy="1143000"/>
          </a:xfrm>
          <a:effectLst>
            <a:outerShdw blurRad="50800" dist="38100" dir="2700000" algn="tl" rotWithShape="0">
              <a:prstClr val="black">
                <a:alpha val="40000"/>
              </a:prstClr>
            </a:outerShdw>
          </a:effectLst>
        </p:spPr>
        <p:txBody>
          <a:bodyPr/>
          <a:lstStyle/>
          <a:p>
            <a:r>
              <a:rPr lang="el-GR" dirty="0" smtClean="0"/>
              <a:t>Γ΄ΔΙΟΙΚΗΤΙΚΟΥ</a:t>
            </a:r>
            <a:endParaRPr lang="el-GR" dirty="0"/>
          </a:p>
        </p:txBody>
      </p:sp>
      <p:pic>
        <p:nvPicPr>
          <p:cNvPr id="4" name="3 - Θέση περιεχομένου"/>
          <p:cNvPicPr>
            <a:picLocks noGrp="1"/>
          </p:cNvPicPr>
          <p:nvPr>
            <p:ph idx="1"/>
          </p:nvPr>
        </p:nvPicPr>
        <p:blipFill>
          <a:blip r:embed="rId3"/>
          <a:srcRect/>
          <a:stretch>
            <a:fillRect/>
          </a:stretch>
        </p:blipFill>
        <p:spPr bwMode="auto">
          <a:xfrm>
            <a:off x="928662" y="1785926"/>
            <a:ext cx="7500990" cy="39290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effectLst>
            <a:outerShdw blurRad="50800" dist="38100" dir="2700000" algn="tl" rotWithShape="0">
              <a:prstClr val="black">
                <a:alpha val="40000"/>
              </a:prstClr>
            </a:outerShdw>
          </a:effectLst>
        </p:spPr>
        <p:txBody>
          <a:bodyPr/>
          <a:lstStyle/>
          <a:p>
            <a:r>
              <a:rPr lang="el-GR" dirty="0"/>
              <a:t>Δ</a:t>
            </a:r>
            <a:r>
              <a:rPr lang="el-GR" dirty="0" smtClean="0"/>
              <a:t>΄ΔΙΟΙΚΗΤΙΚΟΥ</a:t>
            </a:r>
            <a:endParaRPr lang="el-GR" dirty="0"/>
          </a:p>
        </p:txBody>
      </p:sp>
      <p:pic>
        <p:nvPicPr>
          <p:cNvPr id="4" name="3 - Θέση περιεχομένου"/>
          <p:cNvPicPr>
            <a:picLocks noGrp="1"/>
          </p:cNvPicPr>
          <p:nvPr>
            <p:ph idx="1"/>
          </p:nvPr>
        </p:nvPicPr>
        <p:blipFill>
          <a:blip r:embed="rId3"/>
          <a:srcRect/>
          <a:stretch>
            <a:fillRect/>
          </a:stretch>
        </p:blipFill>
        <p:spPr bwMode="auto">
          <a:xfrm>
            <a:off x="785786" y="1785926"/>
            <a:ext cx="7643866" cy="41434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effectLst>
            <a:outerShdw blurRad="50800" dist="38100" dir="2700000" algn="tl" rotWithShape="0">
              <a:prstClr val="black">
                <a:alpha val="40000"/>
              </a:prstClr>
            </a:outerShdw>
          </a:effectLst>
        </p:spPr>
        <p:txBody>
          <a:bodyPr/>
          <a:lstStyle/>
          <a:p>
            <a:r>
              <a:rPr lang="el-GR" dirty="0" smtClean="0">
                <a:solidFill>
                  <a:srgbClr val="FF0000"/>
                </a:solidFill>
              </a:rPr>
              <a:t>Ε΄ΔΙΟΙΚΗΤΙΚΟΥ</a:t>
            </a:r>
            <a:endParaRPr lang="el-GR" dirty="0">
              <a:solidFill>
                <a:srgbClr val="FF0000"/>
              </a:solidFill>
            </a:endParaRPr>
          </a:p>
        </p:txBody>
      </p:sp>
      <p:pic>
        <p:nvPicPr>
          <p:cNvPr id="4" name="3 - Θέση περιεχομένου"/>
          <p:cNvPicPr>
            <a:picLocks noGrp="1"/>
          </p:cNvPicPr>
          <p:nvPr>
            <p:ph idx="1"/>
          </p:nvPr>
        </p:nvPicPr>
        <p:blipFill>
          <a:blip r:embed="rId3"/>
          <a:srcRect/>
          <a:stretch>
            <a:fillRect/>
          </a:stretch>
        </p:blipFill>
        <p:spPr bwMode="auto">
          <a:xfrm>
            <a:off x="642910" y="1714488"/>
            <a:ext cx="7786742" cy="38576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4" name="3 - Εικόνα"/>
          <p:cNvPicPr/>
          <p:nvPr/>
        </p:nvPicPr>
        <p:blipFill>
          <a:blip r:embed="rId3"/>
          <a:srcRect/>
          <a:stretch>
            <a:fillRect/>
          </a:stretch>
        </p:blipFill>
        <p:spPr bwMode="auto">
          <a:xfrm>
            <a:off x="500034" y="214290"/>
            <a:ext cx="8358246" cy="2209800"/>
          </a:xfrm>
          <a:prstGeom prst="rect">
            <a:avLst/>
          </a:prstGeom>
          <a:noFill/>
          <a:ln w="9525">
            <a:noFill/>
            <a:miter lim="800000"/>
            <a:headEnd/>
            <a:tailEnd/>
          </a:ln>
        </p:spPr>
      </p:pic>
      <p:pic>
        <p:nvPicPr>
          <p:cNvPr id="5" name="4 - Θέση περιεχομένου"/>
          <p:cNvPicPr>
            <a:picLocks noGrp="1"/>
          </p:cNvPicPr>
          <p:nvPr>
            <p:ph idx="1"/>
          </p:nvPr>
        </p:nvPicPr>
        <p:blipFill>
          <a:blip r:embed="rId4"/>
          <a:srcRect/>
          <a:stretch>
            <a:fillRect/>
          </a:stretch>
        </p:blipFill>
        <p:spPr bwMode="auto">
          <a:xfrm>
            <a:off x="571472" y="3220244"/>
            <a:ext cx="7858180" cy="25662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TotalTime>
  <Words>1868</Words>
  <Application>Microsoft Office PowerPoint</Application>
  <PresentationFormat>Προβολή στην οθόνη (4:3)</PresentationFormat>
  <Paragraphs>111</Paragraphs>
  <Slides>26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26</vt:i4>
      </vt:variant>
    </vt:vector>
  </HeadingPairs>
  <TitlesOfParts>
    <vt:vector size="27" baseType="lpstr">
      <vt:lpstr>Θέμα του Office</vt:lpstr>
      <vt:lpstr>ΥΠΑΙΘ</vt:lpstr>
      <vt:lpstr>   Το οργανόγραμμα της Διεύθυνσης Δευτεροβάθμιας Εκπαίδευσης σύμφωνα με τη δημοσίευση στην Εφημερίδα της Κυβερνήσεως του  Π.Δ. 18/2018 (ΦΕΚ 31/τ.Α΄/23-02-2018) </vt:lpstr>
      <vt:lpstr>Α΄ΔΙΟΙΚΗΤΙΚΟΥ</vt:lpstr>
      <vt:lpstr>Β΄ΔΙΟΙΚΗΤΙΚΟΥ</vt:lpstr>
      <vt:lpstr>Γ΄ΔΙΟΙΚΗΤΙΚΟΥ</vt:lpstr>
      <vt:lpstr>Γ΄ΔΙΟΙΚΗΤΙΚΟΥ</vt:lpstr>
      <vt:lpstr>Δ΄ΔΙΟΙΚΗΤΙΚΟΥ</vt:lpstr>
      <vt:lpstr>Ε΄ΔΙΟΙΚΗΤΙΚΟΥ</vt:lpstr>
      <vt:lpstr>Διαφάνεια 9</vt:lpstr>
      <vt:lpstr>ΔΙΟΙΚΗΣΗ ΕΚ/ΚΗΣ ΜΟΝΑΔΑΣ</vt:lpstr>
      <vt:lpstr>Διαφάνεια 11</vt:lpstr>
      <vt:lpstr>Διαφάνεια 12</vt:lpstr>
      <vt:lpstr>Διαφάνεια 13</vt:lpstr>
      <vt:lpstr>Διαφάνεια 14</vt:lpstr>
      <vt:lpstr>Άρθρο 21 -Αρμοδιότητες των Διευθυντών Εκπαίδευσης σε σχέση με τους Διευθυντές σχολικών μονάδων  </vt:lpstr>
      <vt:lpstr>Διαφάνεια 16</vt:lpstr>
      <vt:lpstr>Διαφάνεια 17</vt:lpstr>
      <vt:lpstr>Διαφάνεια 18</vt:lpstr>
      <vt:lpstr>Άρθρο 18 -Καθήκοντα και αρμοδιότητες των Διευθυντών Εκπαίδευσης σε σχέση με τους εκπαιδευτικούς  </vt:lpstr>
      <vt:lpstr>Άρθρο 19 -Αρμοδιότητες των Διευθυντών Εκπαίδευσης σχετικές με τα λοιπά θέματα υπηρεσιακής κατάστασης των εκπαιδευτικών  </vt:lpstr>
      <vt:lpstr>Άρθρο 12 Αρμοδιότητες ΠΥΣΔΕ Τα ΠΥΣΔΕ έχουν τις εξής αρμοδιότητες: </vt:lpstr>
      <vt:lpstr>Άρθρο 16 Αρμοδιότητες ΠΥΣΔΕ Τα ΠΥΣΔΕ έχουν τις εξής αρμοδιότητες: </vt:lpstr>
      <vt:lpstr>Αρμοδιότητες ΑΠΥΣΔΕ Τα ΑΠΥΣΔΕ έχουν τις εξής αρμοδιότητες: </vt:lpstr>
      <vt:lpstr>Άρθρο 18 Αρμοδιότητες ΚΥΣΔΕ Το ΚΥΣΔE έχει τις εξής αρμοδιότητες: </vt:lpstr>
      <vt:lpstr>ΔΙΔΑΚΤΙΚΟ ΠΡΟΣΩΠΙΚΟ (Δ.Π.) - ΣΥΛΛΟΓΟΣ ΔΙΔΑΣΚΟΝΤΩΝ (Σ.Δ.)  Άρθρο 36  Καθήκοντα και αρμοδιότητες των εκπαιδευτικών - διδασκόντων  </vt:lpstr>
      <vt:lpstr>Διαφάνεια 26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ΥΠΑΙΘ</dc:title>
  <dc:creator>ΧΡΗΣΤΟΣ ΙΩΑΝΝΙΔΗΣ</dc:creator>
  <cp:lastModifiedBy>ΧΡΗΣΤΟΣ ΙΩΑΝΝΙΔΗΣ</cp:lastModifiedBy>
  <cp:revision>59</cp:revision>
  <dcterms:created xsi:type="dcterms:W3CDTF">2021-09-08T16:14:58Z</dcterms:created>
  <dcterms:modified xsi:type="dcterms:W3CDTF">2021-09-08T19:12:08Z</dcterms:modified>
</cp:coreProperties>
</file>